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7" r:id="rId5"/>
    <p:sldId id="261" r:id="rId6"/>
    <p:sldId id="264" r:id="rId7"/>
    <p:sldId id="265" r:id="rId8"/>
    <p:sldId id="266" r:id="rId9"/>
    <p:sldId id="270" r:id="rId10"/>
    <p:sldId id="294" r:id="rId11"/>
    <p:sldId id="288" r:id="rId12"/>
    <p:sldId id="290" r:id="rId13"/>
    <p:sldId id="272" r:id="rId14"/>
    <p:sldId id="277" r:id="rId15"/>
    <p:sldId id="292" r:id="rId16"/>
    <p:sldId id="274" r:id="rId17"/>
    <p:sldId id="268" r:id="rId18"/>
    <p:sldId id="278" r:id="rId19"/>
    <p:sldId id="282" r:id="rId20"/>
    <p:sldId id="284" r:id="rId21"/>
    <p:sldId id="286" r:id="rId22"/>
    <p:sldId id="280" r:id="rId23"/>
    <p:sldId id="29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FB4883-0893-5A53-845F-8C8832C1102F}" v="28" dt="2020-10-12T03:57:06.193"/>
    <p1510:client id="{B9A6AD20-060E-292D-32F8-D018C29C70BE}" v="8" dt="2020-10-12T04:21:12.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69" d="100"/>
          <a:sy n="69" d="100"/>
        </p:scale>
        <p:origin x="8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sfield, Krista (ASD-N)" userId="S::krista.bransfield@nbed.nb.ca::7e7ec16a-4113-471d-85be-65151417e4ec" providerId="AD" clId="Web-{B9A6AD20-060E-292D-32F8-D018C29C70BE}"/>
    <pc:docChg chg="modSld">
      <pc:chgData name="Bransfield, Krista (ASD-N)" userId="S::krista.bransfield@nbed.nb.ca::7e7ec16a-4113-471d-85be-65151417e4ec" providerId="AD" clId="Web-{B9A6AD20-060E-292D-32F8-D018C29C70BE}" dt="2020-10-12T04:21:12.540" v="6" actId="1076"/>
      <pc:docMkLst>
        <pc:docMk/>
      </pc:docMkLst>
      <pc:sldChg chg="addSp delSp modSp">
        <pc:chgData name="Bransfield, Krista (ASD-N)" userId="S::krista.bransfield@nbed.nb.ca::7e7ec16a-4113-471d-85be-65151417e4ec" providerId="AD" clId="Web-{B9A6AD20-060E-292D-32F8-D018C29C70BE}" dt="2020-10-12T04:21:12.540" v="6" actId="1076"/>
        <pc:sldMkLst>
          <pc:docMk/>
          <pc:sldMk cId="995832373" sldId="261"/>
        </pc:sldMkLst>
        <pc:picChg chg="add mod">
          <ac:chgData name="Bransfield, Krista (ASD-N)" userId="S::krista.bransfield@nbed.nb.ca::7e7ec16a-4113-471d-85be-65151417e4ec" providerId="AD" clId="Web-{B9A6AD20-060E-292D-32F8-D018C29C70BE}" dt="2020-10-12T04:21:12.540" v="6" actId="1076"/>
          <ac:picMkLst>
            <pc:docMk/>
            <pc:sldMk cId="995832373" sldId="261"/>
            <ac:picMk id="2" creationId="{6AA17CB1-9310-4FE0-9C38-0CE1F3990A3D}"/>
          </ac:picMkLst>
        </pc:picChg>
        <pc:picChg chg="del">
          <ac:chgData name="Bransfield, Krista (ASD-N)" userId="S::krista.bransfield@nbed.nb.ca::7e7ec16a-4113-471d-85be-65151417e4ec" providerId="AD" clId="Web-{B9A6AD20-060E-292D-32F8-D018C29C70BE}" dt="2020-10-12T04:20:02.305" v="0"/>
          <ac:picMkLst>
            <pc:docMk/>
            <pc:sldMk cId="995832373" sldId="261"/>
            <ac:picMk id="12" creationId="{00000000-0000-0000-0000-000000000000}"/>
          </ac:picMkLst>
        </pc:picChg>
      </pc:sldChg>
    </pc:docChg>
  </pc:docChgLst>
  <pc:docChgLst>
    <pc:chgData name="Bransfield, Krista (ASD-N)" userId="S::krista.bransfield@nbed.nb.ca::7e7ec16a-4113-471d-85be-65151417e4ec" providerId="AD" clId="Web-{7EFB4883-0893-5A53-845F-8C8832C1102F}"/>
    <pc:docChg chg="modSld">
      <pc:chgData name="Bransfield, Krista (ASD-N)" userId="S::krista.bransfield@nbed.nb.ca::7e7ec16a-4113-471d-85be-65151417e4ec" providerId="AD" clId="Web-{7EFB4883-0893-5A53-845F-8C8832C1102F}" dt="2020-10-12T03:57:06.193" v="22" actId="1076"/>
      <pc:docMkLst>
        <pc:docMk/>
      </pc:docMkLst>
      <pc:sldChg chg="addSp delSp modSp">
        <pc:chgData name="Bransfield, Krista (ASD-N)" userId="S::krista.bransfield@nbed.nb.ca::7e7ec16a-4113-471d-85be-65151417e4ec" providerId="AD" clId="Web-{7EFB4883-0893-5A53-845F-8C8832C1102F}" dt="2020-10-12T03:57:06.193" v="22" actId="1076"/>
        <pc:sldMkLst>
          <pc:docMk/>
          <pc:sldMk cId="995832373" sldId="261"/>
        </pc:sldMkLst>
        <pc:picChg chg="add del mod">
          <ac:chgData name="Bransfield, Krista (ASD-N)" userId="S::krista.bransfield@nbed.nb.ca::7e7ec16a-4113-471d-85be-65151417e4ec" providerId="AD" clId="Web-{7EFB4883-0893-5A53-845F-8C8832C1102F}" dt="2020-10-12T03:54:04.146" v="5"/>
          <ac:picMkLst>
            <pc:docMk/>
            <pc:sldMk cId="995832373" sldId="261"/>
            <ac:picMk id="2" creationId="{4C8F071F-57DE-443C-8325-B968CAC120B4}"/>
          </ac:picMkLst>
        </pc:picChg>
        <pc:picChg chg="add del mod">
          <ac:chgData name="Bransfield, Krista (ASD-N)" userId="S::krista.bransfield@nbed.nb.ca::7e7ec16a-4113-471d-85be-65151417e4ec" providerId="AD" clId="Web-{7EFB4883-0893-5A53-845F-8C8832C1102F}" dt="2020-10-12T03:54:54.318" v="7"/>
          <ac:picMkLst>
            <pc:docMk/>
            <pc:sldMk cId="995832373" sldId="261"/>
            <ac:picMk id="3" creationId="{C871E017-366F-4A34-89E0-1835C177387A}"/>
          </ac:picMkLst>
        </pc:picChg>
        <pc:picChg chg="add mod">
          <ac:chgData name="Bransfield, Krista (ASD-N)" userId="S::krista.bransfield@nbed.nb.ca::7e7ec16a-4113-471d-85be-65151417e4ec" providerId="AD" clId="Web-{7EFB4883-0893-5A53-845F-8C8832C1102F}" dt="2020-10-12T03:56:58.209" v="20" actId="1076"/>
          <ac:picMkLst>
            <pc:docMk/>
            <pc:sldMk cId="995832373" sldId="261"/>
            <ac:picMk id="5" creationId="{8D0EB622-D6FA-406A-B4E9-6786E98A5DEA}"/>
          </ac:picMkLst>
        </pc:picChg>
        <pc:picChg chg="add mod">
          <ac:chgData name="Bransfield, Krista (ASD-N)" userId="S::krista.bransfield@nbed.nb.ca::7e7ec16a-4113-471d-85be-65151417e4ec" providerId="AD" clId="Web-{7EFB4883-0893-5A53-845F-8C8832C1102F}" dt="2020-10-12T03:57:00.787" v="21" actId="1076"/>
          <ac:picMkLst>
            <pc:docMk/>
            <pc:sldMk cId="995832373" sldId="261"/>
            <ac:picMk id="7" creationId="{19521990-19DF-4E3E-B38A-495A0F9A5C4F}"/>
          </ac:picMkLst>
        </pc:picChg>
        <pc:picChg chg="add mod">
          <ac:chgData name="Bransfield, Krista (ASD-N)" userId="S::krista.bransfield@nbed.nb.ca::7e7ec16a-4113-471d-85be-65151417e4ec" providerId="AD" clId="Web-{7EFB4883-0893-5A53-845F-8C8832C1102F}" dt="2020-10-12T03:57:06.193" v="22" actId="1076"/>
          <ac:picMkLst>
            <pc:docMk/>
            <pc:sldMk cId="995832373" sldId="261"/>
            <ac:picMk id="8" creationId="{FED718F2-FCE6-4D91-858C-A35A500CD2E7}"/>
          </ac:picMkLst>
        </pc:picChg>
        <pc:picChg chg="mod">
          <ac:chgData name="Bransfield, Krista (ASD-N)" userId="S::krista.bransfield@nbed.nb.ca::7e7ec16a-4113-471d-85be-65151417e4ec" providerId="AD" clId="Web-{7EFB4883-0893-5A53-845F-8C8832C1102F}" dt="2020-10-12T03:51:23.301" v="3" actId="1076"/>
          <ac:picMkLst>
            <pc:docMk/>
            <pc:sldMk cId="995832373" sldId="261"/>
            <ac:picMk id="11" creationId="{00000000-0000-0000-0000-000000000000}"/>
          </ac:picMkLst>
        </pc:picChg>
        <pc:picChg chg="mod">
          <ac:chgData name="Bransfield, Krista (ASD-N)" userId="S::krista.bransfield@nbed.nb.ca::7e7ec16a-4113-471d-85be-65151417e4ec" providerId="AD" clId="Web-{7EFB4883-0893-5A53-845F-8C8832C1102F}" dt="2020-10-12T03:51:19.817" v="2" actId="1076"/>
          <ac:picMkLst>
            <pc:docMk/>
            <pc:sldMk cId="995832373" sldId="261"/>
            <ac:picMk id="1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7FC40E-C800-43FF-B813-FAAE2BBCDAFB}"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81751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FC40E-C800-43FF-B813-FAAE2BBCDAFB}"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595995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FC40E-C800-43FF-B813-FAAE2BBCDAFB}"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23761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FC40E-C800-43FF-B813-FAAE2BBCDAFB}"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141760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7FC40E-C800-43FF-B813-FAAE2BBCDAFB}"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97319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7FC40E-C800-43FF-B813-FAAE2BBCDAFB}"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507720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7FC40E-C800-43FF-B813-FAAE2BBCDAFB}"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618570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7FC40E-C800-43FF-B813-FAAE2BBCDAFB}"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81626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FC40E-C800-43FF-B813-FAAE2BBCDAFB}"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33008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7FC40E-C800-43FF-B813-FAAE2BBCDAFB}"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65362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7FC40E-C800-43FF-B813-FAAE2BBCDAFB}"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2199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FC40E-C800-43FF-B813-FAAE2BBCDAFB}" type="datetimeFigureOut">
              <a:rPr lang="en-US" smtClean="0"/>
              <a:t>11/1/2021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9BB4C-870D-40CC-BB7A-F782D2A4C0AF}" type="slidenum">
              <a:rPr lang="en-US" smtClean="0"/>
              <a:t>‹#›</a:t>
            </a:fld>
            <a:endParaRPr lang="en-US"/>
          </a:p>
        </p:txBody>
      </p:sp>
    </p:spTree>
    <p:extLst>
      <p:ext uri="{BB962C8B-B14F-4D97-AF65-F5344CB8AC3E}">
        <p14:creationId xmlns:p14="http://schemas.microsoft.com/office/powerpoint/2010/main" val="1833434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raz-kids.com/" TargetMode="External"/><Relationship Id="rId7" Type="http://schemas.openxmlformats.org/officeDocument/2006/relationships/slide" Target="slide2.xml"/><Relationship Id="rId12" Type="http://schemas.openxmlformats.org/officeDocument/2006/relationships/image" Target="../media/image53.png"/><Relationship Id="rId2" Type="http://schemas.openxmlformats.org/officeDocument/2006/relationships/image" Target="../media/image62.jp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slide" Target="slide10.xml"/><Relationship Id="rId5" Type="http://schemas.openxmlformats.org/officeDocument/2006/relationships/hyperlink" Target="https://www.storylineonline.net/" TargetMode="External"/><Relationship Id="rId10" Type="http://schemas.openxmlformats.org/officeDocument/2006/relationships/image" Target="../media/image6.png"/><Relationship Id="rId4" Type="http://schemas.openxmlformats.org/officeDocument/2006/relationships/image" Target="../media/image60.png"/><Relationship Id="rId9" Type="http://schemas.openxmlformats.org/officeDocument/2006/relationships/slide" Target="slide6.xml"/></Relationships>
</file>

<file path=ppt/slides/_rels/slide11.xml.rels><?xml version="1.0" encoding="UTF-8" standalone="yes"?>
<Relationships xmlns="http://schemas.openxmlformats.org/package/2006/relationships"><Relationship Id="rId8" Type="http://schemas.openxmlformats.org/officeDocument/2006/relationships/hyperlink" Target="file:///C:\Users\krista.bransfield\Documents\Grade%20One%20Sight%20Words.docx" TargetMode="External"/><Relationship Id="rId13" Type="http://schemas.openxmlformats.org/officeDocument/2006/relationships/image" Target="../media/image14.png"/><Relationship Id="rId18" Type="http://schemas.openxmlformats.org/officeDocument/2006/relationships/image" Target="../media/image71.png"/><Relationship Id="rId3" Type="http://schemas.openxmlformats.org/officeDocument/2006/relationships/image" Target="../media/image65.jpeg"/><Relationship Id="rId7" Type="http://schemas.openxmlformats.org/officeDocument/2006/relationships/image" Target="../media/image68.png"/><Relationship Id="rId12" Type="http://schemas.openxmlformats.org/officeDocument/2006/relationships/slide" Target="slide2.xml"/><Relationship Id="rId17" Type="http://schemas.openxmlformats.org/officeDocument/2006/relationships/image" Target="../media/image54.png"/><Relationship Id="rId2" Type="http://schemas.openxmlformats.org/officeDocument/2006/relationships/image" Target="../media/image64.jpeg"/><Relationship Id="rId16" Type="http://schemas.openxmlformats.org/officeDocument/2006/relationships/slide" Target="slide11.xml"/><Relationship Id="rId20"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hyperlink" Target="https://www.spellingcity.com/users/1Bransfield" TargetMode="External"/><Relationship Id="rId11" Type="http://schemas.openxmlformats.org/officeDocument/2006/relationships/image" Target="../media/image70.png"/><Relationship Id="rId5" Type="http://schemas.openxmlformats.org/officeDocument/2006/relationships/image" Target="../media/image67.jpeg"/><Relationship Id="rId15" Type="http://schemas.openxmlformats.org/officeDocument/2006/relationships/image" Target="../media/image6.png"/><Relationship Id="rId10" Type="http://schemas.openxmlformats.org/officeDocument/2006/relationships/slide" Target="slide12.xml"/><Relationship Id="rId19" Type="http://schemas.openxmlformats.org/officeDocument/2006/relationships/hyperlink" Target="https://play.squigglepark.com/squigglepark/index.html" TargetMode="External"/><Relationship Id="rId4" Type="http://schemas.openxmlformats.org/officeDocument/2006/relationships/image" Target="../media/image66.jpeg"/><Relationship Id="rId9" Type="http://schemas.openxmlformats.org/officeDocument/2006/relationships/image" Target="../media/image69.png"/><Relationship Id="rId14" Type="http://schemas.openxmlformats.org/officeDocument/2006/relationships/slide" Target="slide6.xml"/></Relationships>
</file>

<file path=ppt/slides/_rels/slide12.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hyperlink" Target="https://www.youtube.com/watch?v=9c0OunMVct8" TargetMode="External"/><Relationship Id="rId18" Type="http://schemas.openxmlformats.org/officeDocument/2006/relationships/image" Target="../media/image6.png"/><Relationship Id="rId3" Type="http://schemas.openxmlformats.org/officeDocument/2006/relationships/hyperlink" Target="https://www.youtube.com/channel/UCnyMqbrWLwEWCWV_or9HoOg/videos" TargetMode="External"/><Relationship Id="rId7" Type="http://schemas.openxmlformats.org/officeDocument/2006/relationships/hyperlink" Target="https://www.youtube.com/watch?v=wyagclyXNAs" TargetMode="External"/><Relationship Id="rId12" Type="http://schemas.openxmlformats.org/officeDocument/2006/relationships/image" Target="../media/image77.png"/><Relationship Id="rId17" Type="http://schemas.openxmlformats.org/officeDocument/2006/relationships/slide" Target="slide6.xml"/><Relationship Id="rId2" Type="http://schemas.openxmlformats.org/officeDocument/2006/relationships/image" Target="../media/image73.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hyperlink" Target="https://www.youtube.com/watch?v=1cRFRPzDR3Y" TargetMode="External"/><Relationship Id="rId5" Type="http://schemas.openxmlformats.org/officeDocument/2006/relationships/hyperlink" Target="https://www.youtube.com/watch?v=ur6URnSXNMs" TargetMode="External"/><Relationship Id="rId15" Type="http://schemas.openxmlformats.org/officeDocument/2006/relationships/slide" Target="slide2.xml"/><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hyperlink" Target="https://www.youtube.com/watch?v=XcyR5WOp38Q" TargetMode="External"/><Relationship Id="rId14" Type="http://schemas.openxmlformats.org/officeDocument/2006/relationships/image" Target="../media/image78.png"/></Relationships>
</file>

<file path=ppt/slides/_rels/slide13.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slide" Target="slide13.xml"/><Relationship Id="rId3" Type="http://schemas.openxmlformats.org/officeDocument/2006/relationships/slide" Target="slide2.xml"/><Relationship Id="rId7" Type="http://schemas.openxmlformats.org/officeDocument/2006/relationships/image" Target="../media/image79.png"/><Relationship Id="rId12" Type="http://schemas.openxmlformats.org/officeDocument/2006/relationships/image" Target="../media/image82.png"/><Relationship Id="rId2" Type="http://schemas.openxmlformats.org/officeDocument/2006/relationships/image" Target="../media/image62.jp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hyperlink" Target="http://gretnagreen.nbed.nb.ca/ms-bransfield/document/grade-one-writing-paper" TargetMode="External"/><Relationship Id="rId5" Type="http://schemas.openxmlformats.org/officeDocument/2006/relationships/slide" Target="slide6.xml"/><Relationship Id="rId10" Type="http://schemas.openxmlformats.org/officeDocument/2006/relationships/image" Target="../media/image81.png"/><Relationship Id="rId4" Type="http://schemas.openxmlformats.org/officeDocument/2006/relationships/image" Target="../media/image14.png"/><Relationship Id="rId9" Type="http://schemas.openxmlformats.org/officeDocument/2006/relationships/hyperlink" Target="https://www.youtube.com/watch?v=-WBHI_eJLDg" TargetMode="External"/><Relationship Id="rId14" Type="http://schemas.openxmlformats.org/officeDocument/2006/relationships/image" Target="../media/image55.png"/></Relationships>
</file>

<file path=ppt/slides/_rels/slide14.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4.png"/><Relationship Id="rId7" Type="http://schemas.openxmlformats.org/officeDocument/2006/relationships/hyperlink" Target="https://www.youtube.com/c/GoNoodle/videos" TargetMode="External"/><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9.png"/><Relationship Id="rId5" Type="http://schemas.openxmlformats.org/officeDocument/2006/relationships/slide" Target="slide2.xml"/><Relationship Id="rId10" Type="http://schemas.openxmlformats.org/officeDocument/2006/relationships/image" Target="../media/image86.png"/><Relationship Id="rId4" Type="http://schemas.openxmlformats.org/officeDocument/2006/relationships/image" Target="../media/image51.png"/><Relationship Id="rId9" Type="http://schemas.openxmlformats.org/officeDocument/2006/relationships/hyperlink" Target="https://www.youtube.com/c/CosmicKidsYoga"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90.png"/><Relationship Id="rId3" Type="http://schemas.openxmlformats.org/officeDocument/2006/relationships/image" Target="../media/image7.png"/><Relationship Id="rId7" Type="http://schemas.openxmlformats.org/officeDocument/2006/relationships/image" Target="../media/image14.png"/><Relationship Id="rId12" Type="http://schemas.openxmlformats.org/officeDocument/2006/relationships/slide" Target="slide19.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89.png"/><Relationship Id="rId5" Type="http://schemas.openxmlformats.org/officeDocument/2006/relationships/image" Target="../media/image87.png"/><Relationship Id="rId10" Type="http://schemas.openxmlformats.org/officeDocument/2006/relationships/slide" Target="slide18.xml"/><Relationship Id="rId4" Type="http://schemas.openxmlformats.org/officeDocument/2006/relationships/hyperlink" Target="https://play.dreambox.com/login/knjs/mqtz" TargetMode="External"/><Relationship Id="rId9" Type="http://schemas.openxmlformats.org/officeDocument/2006/relationships/image" Target="../media/image88.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56.pn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slide" Target="slide1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88.png"/><Relationship Id="rId2" Type="http://schemas.openxmlformats.org/officeDocument/2006/relationships/image" Target="../media/image9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slide" Target="slide18.xml"/><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7.png"/><Relationship Id="rId4" Type="http://schemas.openxmlformats.org/officeDocument/2006/relationships/slide" Target="slide15.xml"/><Relationship Id="rId9" Type="http://schemas.openxmlformats.org/officeDocument/2006/relationships/image" Target="../media/image89.png"/></Relationships>
</file>

<file path=ppt/slides/_rels/slide19.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slide" Target="slide15.xml"/><Relationship Id="rId3" Type="http://schemas.openxmlformats.org/officeDocument/2006/relationships/hyperlink" Target="abcya.com" TargetMode="External"/><Relationship Id="rId7" Type="http://schemas.openxmlformats.org/officeDocument/2006/relationships/hyperlink" Target="https://www.ictgames.com/mobilePage/whackAMole/index.html" TargetMode="External"/><Relationship Id="rId12" Type="http://schemas.openxmlformats.org/officeDocument/2006/relationships/image" Target="../media/image98.png"/><Relationship Id="rId2" Type="http://schemas.openxmlformats.org/officeDocument/2006/relationships/image" Target="../media/image94.jpg"/><Relationship Id="rId1" Type="http://schemas.openxmlformats.org/officeDocument/2006/relationships/slideLayout" Target="../slideLayouts/slideLayout7.xml"/><Relationship Id="rId6" Type="http://schemas.openxmlformats.org/officeDocument/2006/relationships/image" Target="../media/image96.png"/><Relationship Id="rId11" Type="http://schemas.openxmlformats.org/officeDocument/2006/relationships/hyperlink" Target="https://www.youtube.com/watch?v=F6a2W8UQP5w" TargetMode="External"/><Relationship Id="rId5" Type="http://schemas.openxmlformats.org/officeDocument/2006/relationships/hyperlink" Target="http://www.learnalberta.ca/content/me3us/flash/lessonLauncher.html?lesson=lessons/14/m3_14_00_x.swf" TargetMode="External"/><Relationship Id="rId10" Type="http://schemas.openxmlformats.org/officeDocument/2006/relationships/image" Target="../media/image14.png"/><Relationship Id="rId4" Type="http://schemas.openxmlformats.org/officeDocument/2006/relationships/image" Target="../media/image95.png"/><Relationship Id="rId9" Type="http://schemas.openxmlformats.org/officeDocument/2006/relationships/slide" Target="slide2.xml"/><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slide" Target="slide6.xml"/><Relationship Id="rId12" Type="http://schemas.openxmlformats.org/officeDocument/2006/relationships/slide" Target="slide1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slide" Target="slide3.xm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slide" Target="slide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youtube.com/watch?v=PLOAYoT4X-Q" TargetMode="External"/><Relationship Id="rId7" Type="http://schemas.openxmlformats.org/officeDocument/2006/relationships/slide" Target="slide5.xml"/><Relationship Id="rId12"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slide" Target="slide2.xml"/><Relationship Id="rId5" Type="http://schemas.openxmlformats.org/officeDocument/2006/relationships/image" Target="../media/image5.pn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hyperlink" Target="http://gretnagreen.nbed.nb.ca/node/4/video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slide" Target="slide2.xml"/><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11.png"/><Relationship Id="rId2" Type="http://schemas.openxmlformats.org/officeDocument/2006/relationships/image" Target="../media/image15.jp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5.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slide" Target="slide3.xml"/><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jpeg"/><Relationship Id="rId18" Type="http://schemas.openxmlformats.org/officeDocument/2006/relationships/image" Target="../media/image49.jpeg"/><Relationship Id="rId26" Type="http://schemas.openxmlformats.org/officeDocument/2006/relationships/image" Target="../media/image12.png"/><Relationship Id="rId3" Type="http://schemas.openxmlformats.org/officeDocument/2006/relationships/image" Target="../media/image16.png"/><Relationship Id="rId21" Type="http://schemas.openxmlformats.org/officeDocument/2006/relationships/slide" Target="slide2.xml"/><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jpeg"/><Relationship Id="rId25" Type="http://schemas.openxmlformats.org/officeDocument/2006/relationships/slide" Target="slide5.xml"/><Relationship Id="rId2" Type="http://schemas.openxmlformats.org/officeDocument/2006/relationships/image" Target="../media/image34.png"/><Relationship Id="rId16" Type="http://schemas.openxmlformats.org/officeDocument/2006/relationships/image" Target="../media/image47.jpeg"/><Relationship Id="rId20"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5.png"/><Relationship Id="rId5" Type="http://schemas.openxmlformats.org/officeDocument/2006/relationships/image" Target="../media/image36.png"/><Relationship Id="rId15" Type="http://schemas.openxmlformats.org/officeDocument/2006/relationships/image" Target="../media/image46.jpeg"/><Relationship Id="rId23" Type="http://schemas.openxmlformats.org/officeDocument/2006/relationships/slide" Target="slide3.xml"/><Relationship Id="rId10" Type="http://schemas.openxmlformats.org/officeDocument/2006/relationships/image" Target="../media/image41.png"/><Relationship Id="rId19" Type="http://schemas.openxmlformats.org/officeDocument/2006/relationships/image" Target="../media/image50.gif"/><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jpeg"/><Relationship Id="rId22"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53.png"/><Relationship Id="rId12" Type="http://schemas.openxmlformats.org/officeDocument/2006/relationships/slide" Target="slide2.xml"/><Relationship Id="rId17" Type="http://schemas.openxmlformats.org/officeDocument/2006/relationships/image" Target="../media/image57.png"/><Relationship Id="rId2" Type="http://schemas.openxmlformats.org/officeDocument/2006/relationships/image" Target="../media/image1.jpeg"/><Relationship Id="rId16"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image" Target="../media/image55.png"/><Relationship Id="rId5" Type="http://schemas.openxmlformats.org/officeDocument/2006/relationships/image" Target="../media/image52.png"/><Relationship Id="rId15" Type="http://schemas.openxmlformats.org/officeDocument/2006/relationships/image" Target="../media/image56.png"/><Relationship Id="rId10" Type="http://schemas.openxmlformats.org/officeDocument/2006/relationships/slide" Target="slide13.xml"/><Relationship Id="rId4" Type="http://schemas.openxmlformats.org/officeDocument/2006/relationships/slide" Target="slide9.xml"/><Relationship Id="rId9" Type="http://schemas.openxmlformats.org/officeDocument/2006/relationships/image" Target="../media/image54.png"/><Relationship Id="rId1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slide" Target="slide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57.png"/><Relationship Id="rId7" Type="http://schemas.openxmlformats.org/officeDocument/2006/relationships/image" Target="../media/image14.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60.png"/><Relationship Id="rId4" Type="http://schemas.openxmlformats.org/officeDocument/2006/relationships/hyperlink" Target="https://www.raz-kids.com/" TargetMode="Externa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hyperlink" Target="https://www.raz-kids.com/" TargetMode="External"/><Relationship Id="rId7" Type="http://schemas.openxmlformats.org/officeDocument/2006/relationships/image" Target="../media/image14.pn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60.png"/><Relationship Id="rId4" Type="http://schemas.openxmlformats.org/officeDocument/2006/relationships/image" Target="../media/image5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25600" y="1082040"/>
            <a:ext cx="8940800" cy="4693920"/>
          </a:xfrm>
          <a:prstGeom prst="rect">
            <a:avLst/>
          </a:prstGeom>
          <a:solidFill>
            <a:srgbClr val="D84D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Welcome to the 1 Bransfield Virtual Classroom!  Have fun exploring!  For this week’s activities for Literacy and Numeracy, click on the Literacy and Numeracy tabs and check out the weekly message for each one!</a:t>
            </a:r>
          </a:p>
          <a:p>
            <a:r>
              <a:rPr lang="en-US"/>
              <a:t> </a:t>
            </a:r>
          </a:p>
          <a:p>
            <a:r>
              <a:rPr lang="en-US"/>
              <a:t>If you have any questions, please email krista.bransfield@nbed.nb.ca</a:t>
            </a:r>
          </a:p>
        </p:txBody>
      </p:sp>
    </p:spTree>
    <p:extLst>
      <p:ext uri="{BB962C8B-B14F-4D97-AF65-F5344CB8AC3E}">
        <p14:creationId xmlns:p14="http://schemas.microsoft.com/office/powerpoint/2010/main" val="3219049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776" y="1829205"/>
            <a:ext cx="2162175" cy="657225"/>
          </a:xfrm>
          <a:prstGeom prst="rect">
            <a:avLst/>
          </a:prstGeom>
        </p:spPr>
      </p:pic>
      <p:pic>
        <p:nvPicPr>
          <p:cNvPr id="3" name="Picture 2">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4397" y="1772055"/>
            <a:ext cx="3571875" cy="714375"/>
          </a:xfrm>
          <a:prstGeom prst="rect">
            <a:avLst/>
          </a:prstGeom>
        </p:spPr>
      </p:pic>
      <p:pic>
        <p:nvPicPr>
          <p:cNvPr id="4" name="Picture 3">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6793" y="6141720"/>
            <a:ext cx="2352675" cy="609600"/>
          </a:xfrm>
          <a:prstGeom prst="rect">
            <a:avLst/>
          </a:prstGeom>
        </p:spPr>
      </p:pic>
      <p:pic>
        <p:nvPicPr>
          <p:cNvPr id="5" name="Picture 4">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8519" y="6156685"/>
            <a:ext cx="1762514" cy="701315"/>
          </a:xfrm>
          <a:prstGeom prst="rect">
            <a:avLst/>
          </a:prstGeom>
        </p:spPr>
      </p:pic>
      <p:pic>
        <p:nvPicPr>
          <p:cNvPr id="9" name="Picture 8">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83922" y="166627"/>
            <a:ext cx="3800475" cy="695325"/>
          </a:xfrm>
          <a:prstGeom prst="rect">
            <a:avLst/>
          </a:prstGeom>
        </p:spPr>
      </p:pic>
    </p:spTree>
    <p:extLst>
      <p:ext uri="{BB962C8B-B14F-4D97-AF65-F5344CB8AC3E}">
        <p14:creationId xmlns:p14="http://schemas.microsoft.com/office/powerpoint/2010/main" val="649687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3078480" y="4902080"/>
            <a:ext cx="2254031" cy="19611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5064016" y="3769360"/>
            <a:ext cx="3078480" cy="22654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8785364" y="10521"/>
            <a:ext cx="3361471" cy="2631439"/>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2611122" y="2124162"/>
            <a:ext cx="3153200" cy="24683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3024424" y="81521"/>
            <a:ext cx="2505189" cy="19611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0" y="2631440"/>
            <a:ext cx="2505189" cy="19611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5595926" y="1458200"/>
            <a:ext cx="2254031" cy="19611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0" y="4592560"/>
            <a:ext cx="3078480" cy="22654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29601" y="0"/>
            <a:ext cx="3048879" cy="27528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7898121" y="2641960"/>
            <a:ext cx="2430130" cy="21143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9438640" y="4601007"/>
            <a:ext cx="2708195" cy="2162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Dr. Seuss Character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 t="1207" b="3302"/>
          <a:stretch/>
        </p:blipFill>
        <p:spPr bwMode="auto">
          <a:xfrm flipH="1">
            <a:off x="7220111" y="0"/>
            <a:ext cx="1762008" cy="15330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10309458" y="2519680"/>
            <a:ext cx="1856167" cy="19608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ree Dr. Seuss Characters, Download Free Clip Art, Free Clip Art on Clipart  Librar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 t="1207" b="3302"/>
          <a:stretch/>
        </p:blipFill>
        <p:spPr bwMode="auto">
          <a:xfrm flipH="1">
            <a:off x="5577136" y="10521"/>
            <a:ext cx="1594811" cy="15225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ree Dr. Seuss Characters, Download Free Clip Art, Free Clip Art on Clipart  Librar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 t="1207" b="3302"/>
          <a:stretch/>
        </p:blipFill>
        <p:spPr bwMode="auto">
          <a:xfrm>
            <a:off x="8215315" y="4756296"/>
            <a:ext cx="1390031" cy="12254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487" y="3056385"/>
            <a:ext cx="4369837" cy="1111230"/>
          </a:xfrm>
          <a:prstGeom prst="rect">
            <a:avLst/>
          </a:prstGeom>
        </p:spPr>
      </p:pic>
      <p:pic>
        <p:nvPicPr>
          <p:cNvPr id="17" name="Picture 16">
            <a:hlinkClick r:id="rId8" action="ppaction://hlinkfile"/>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2487" y="4148279"/>
            <a:ext cx="3976284" cy="1056635"/>
          </a:xfrm>
          <a:prstGeom prst="rect">
            <a:avLst/>
          </a:prstGeom>
        </p:spPr>
      </p:pic>
      <p:pic>
        <p:nvPicPr>
          <p:cNvPr id="18" name="Picture 17">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2798" y="2003533"/>
            <a:ext cx="3656260" cy="854881"/>
          </a:xfrm>
          <a:prstGeom prst="rect">
            <a:avLst/>
          </a:prstGeom>
        </p:spPr>
      </p:pic>
      <p:pic>
        <p:nvPicPr>
          <p:cNvPr id="19" name="Picture 18">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62302" y="6224106"/>
            <a:ext cx="2352675" cy="609600"/>
          </a:xfrm>
          <a:prstGeom prst="rect">
            <a:avLst/>
          </a:prstGeom>
        </p:spPr>
      </p:pic>
      <p:pic>
        <p:nvPicPr>
          <p:cNvPr id="21" name="Picture 20">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73424" y="6224106"/>
            <a:ext cx="1713990" cy="682007"/>
          </a:xfrm>
          <a:prstGeom prst="rect">
            <a:avLst/>
          </a:prstGeom>
        </p:spPr>
      </p:pic>
      <p:pic>
        <p:nvPicPr>
          <p:cNvPr id="23" name="Picture 22">
            <a:hlinkClick r:id="rId16" action="ppaction://hlinksldjump"/>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477213" y="162198"/>
            <a:ext cx="2457450" cy="619125"/>
          </a:xfrm>
          <a:prstGeom prst="rect">
            <a:avLst/>
          </a:prstGeom>
        </p:spPr>
      </p:pic>
      <p:pic>
        <p:nvPicPr>
          <p:cNvPr id="10242" name="Picture 2" descr="Grinched Regula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60094" y="3320417"/>
            <a:ext cx="4648200" cy="6000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rinched Regular">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75045" y="2169433"/>
            <a:ext cx="3931059" cy="88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261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andall Children's Hospital On Twitter - Dr Seuss Quote If You Have Brains  , Transparent Cartoon, Free Cliparts &amp; Silhouettes - NetClipart"/>
          <p:cNvPicPr>
            <a:picLocks noChangeAspect="1" noChangeArrowheads="1"/>
          </p:cNvPicPr>
          <p:nvPr/>
        </p:nvPicPr>
        <p:blipFill rotWithShape="1">
          <a:blip r:embed="rId2">
            <a:extLst>
              <a:ext uri="{28A0092B-C50C-407E-A947-70E740481C1C}">
                <a14:useLocalDpi xmlns:a14="http://schemas.microsoft.com/office/drawing/2010/main" val="0"/>
              </a:ext>
            </a:extLst>
          </a:blip>
          <a:srcRect l="16525" t="4145" r="17365" b="5795"/>
          <a:stretch/>
        </p:blipFill>
        <p:spPr bwMode="auto">
          <a:xfrm>
            <a:off x="166624" y="2112263"/>
            <a:ext cx="4572000" cy="47457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9962" y="188588"/>
            <a:ext cx="3656260" cy="854881"/>
          </a:xfrm>
          <a:prstGeom prst="rect">
            <a:avLst/>
          </a:prstGeom>
        </p:spPr>
      </p:pic>
      <p:pic>
        <p:nvPicPr>
          <p:cNvPr id="1026" name="Picture 2" descr="Grinched Regula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3357" y="1736025"/>
            <a:ext cx="447675" cy="7524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inched Regula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3357" y="2904831"/>
            <a:ext cx="523875" cy="5524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inched Regular">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53357" y="3695422"/>
            <a:ext cx="409575"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inched Regular">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91457" y="4695562"/>
            <a:ext cx="485775"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inched Regular">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91457" y="5574476"/>
            <a:ext cx="571500" cy="3619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262302" y="6224106"/>
            <a:ext cx="2352675" cy="609600"/>
          </a:xfrm>
          <a:prstGeom prst="rect">
            <a:avLst/>
          </a:prstGeom>
        </p:spPr>
      </p:pic>
      <p:pic>
        <p:nvPicPr>
          <p:cNvPr id="10" name="Picture 9">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575425" y="6215677"/>
            <a:ext cx="1553202" cy="618029"/>
          </a:xfrm>
          <a:prstGeom prst="rect">
            <a:avLst/>
          </a:prstGeom>
        </p:spPr>
      </p:pic>
    </p:spTree>
    <p:extLst>
      <p:ext uri="{BB962C8B-B14F-4D97-AF65-F5344CB8AC3E}">
        <p14:creationId xmlns:p14="http://schemas.microsoft.com/office/powerpoint/2010/main" val="594277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 name="Rounded Rectangle 1"/>
          <p:cNvSpPr/>
          <p:nvPr/>
        </p:nvSpPr>
        <p:spPr>
          <a:xfrm>
            <a:off x="1483360" y="863600"/>
            <a:ext cx="9398000" cy="5171440"/>
          </a:xfrm>
          <a:prstGeom prst="roundRect">
            <a:avLst/>
          </a:prstGeom>
          <a:solidFill>
            <a:srgbClr val="FF0000"/>
          </a:solidFill>
          <a:ln w="57150">
            <a:solidFill>
              <a:srgbClr val="05A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8685" y="6156960"/>
            <a:ext cx="2352675" cy="60960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9316" y="6239971"/>
            <a:ext cx="1553202" cy="618029"/>
          </a:xfrm>
          <a:prstGeom prst="rect">
            <a:avLst/>
          </a:prstGeom>
        </p:spPr>
      </p:pic>
      <p:pic>
        <p:nvPicPr>
          <p:cNvPr id="2050" name="Picture 2" descr="Grinched Regul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5917" y="2680664"/>
            <a:ext cx="8905875" cy="5143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inched Regul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1935" y="3532447"/>
            <a:ext cx="6800850" cy="5048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inched Regular">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2556" y="4305440"/>
            <a:ext cx="4695825" cy="4286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rinched Regular">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10330" y="5012079"/>
            <a:ext cx="2200275" cy="5143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62556" y="139700"/>
            <a:ext cx="3581400" cy="723900"/>
          </a:xfrm>
          <a:prstGeom prst="rect">
            <a:avLst/>
          </a:prstGeom>
        </p:spPr>
      </p:pic>
    </p:spTree>
    <p:extLst>
      <p:ext uri="{BB962C8B-B14F-4D97-AF65-F5344CB8AC3E}">
        <p14:creationId xmlns:p14="http://schemas.microsoft.com/office/powerpoint/2010/main" val="2507802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577" r="115"/>
          <a:stretch/>
        </p:blipFill>
        <p:spPr>
          <a:xfrm>
            <a:off x="112540" y="0"/>
            <a:ext cx="12079459" cy="6858000"/>
          </a:xfrm>
          <a:prstGeom prst="rect">
            <a:avLst/>
          </a:prstGeom>
        </p:spPr>
      </p:pic>
      <p:sp>
        <p:nvSpPr>
          <p:cNvPr id="3" name="Snip Single Corner Rectangle 2"/>
          <p:cNvSpPr/>
          <p:nvPr/>
        </p:nvSpPr>
        <p:spPr>
          <a:xfrm rot="5400000" flipH="1">
            <a:off x="2727373" y="5194495"/>
            <a:ext cx="45719" cy="182881"/>
          </a:xfrm>
          <a:prstGeom prst="snip1Rect">
            <a:avLst>
              <a:gd name="adj" fmla="val 50000"/>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0" y="4979963"/>
            <a:ext cx="464234" cy="1258087"/>
          </a:xfrm>
          <a:prstGeom prst="rect">
            <a:avLst/>
          </a:prstGeom>
        </p:spPr>
      </p:pic>
      <p:sp>
        <p:nvSpPr>
          <p:cNvPr id="5" name="Isosceles Triangle 4"/>
          <p:cNvSpPr/>
          <p:nvPr/>
        </p:nvSpPr>
        <p:spPr>
          <a:xfrm rot="20674083">
            <a:off x="-53105" y="4530744"/>
            <a:ext cx="427328" cy="73443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5"/>
          <p:cNvSpPr/>
          <p:nvPr/>
        </p:nvSpPr>
        <p:spPr>
          <a:xfrm>
            <a:off x="1997612" y="281353"/>
            <a:ext cx="6808763" cy="6358597"/>
          </a:xfrm>
          <a:prstGeom prst="roundRect">
            <a:avLst/>
          </a:prstGeom>
          <a:solidFill>
            <a:srgbClr val="F23128"/>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6219" y="1471611"/>
            <a:ext cx="114300" cy="1047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6375" y="6139375"/>
            <a:ext cx="2352675" cy="609600"/>
          </a:xfrm>
          <a:prstGeom prst="rect">
            <a:avLst/>
          </a:prstGeom>
        </p:spPr>
      </p:pic>
      <p:pic>
        <p:nvPicPr>
          <p:cNvPr id="4098" name="Picture 2" descr="Grinched Regula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2457" y="2743200"/>
            <a:ext cx="2333625" cy="685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rinched Regular">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6144" y="3725128"/>
            <a:ext cx="42862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Grinched Regula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7656" y="483577"/>
            <a:ext cx="294322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965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1168400" y="650240"/>
            <a:ext cx="9845039" cy="5638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421" y="1246550"/>
            <a:ext cx="3440995" cy="1157016"/>
          </a:xfrm>
          <a:prstGeom prst="rect">
            <a:avLst/>
          </a:prstGeom>
        </p:spPr>
      </p:pic>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4103" y="3455398"/>
            <a:ext cx="2333625" cy="600075"/>
          </a:xfrm>
          <a:prstGeom prst="rect">
            <a:avLst/>
          </a:prstGeom>
        </p:spPr>
      </p:pic>
      <p:pic>
        <p:nvPicPr>
          <p:cNvPr id="6" name="Picture 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1030" name="Picture 6" descr="Grinched Regul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5354" y="2785156"/>
            <a:ext cx="5191125"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inched Regula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0091" y="4068755"/>
            <a:ext cx="4248150" cy="6762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inched Regular">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36766" y="4814675"/>
            <a:ext cx="41814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rinched Regular">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24103" y="5570119"/>
            <a:ext cx="3038039" cy="540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315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412" y="147918"/>
            <a:ext cx="12192000" cy="6864702"/>
          </a:xfrm>
          <a:prstGeom prst="rect">
            <a:avLst/>
          </a:prstGeom>
        </p:spPr>
      </p:pic>
      <p:sp>
        <p:nvSpPr>
          <p:cNvPr id="3" name="Rounded Rectangle 2"/>
          <p:cNvSpPr/>
          <p:nvPr/>
        </p:nvSpPr>
        <p:spPr>
          <a:xfrm>
            <a:off x="619012" y="379785"/>
            <a:ext cx="11760799" cy="6400967"/>
          </a:xfrm>
          <a:prstGeom prst="roundRect">
            <a:avLst>
              <a:gd name="adj" fmla="val 952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00000"/>
                </a:solidFill>
                <a:latin typeface="Times New Roman" panose="02020603050405020304" pitchFamily="18" charset="0"/>
              </a:rPr>
              <a:t>Math at Home with Mrs. Allison – week 1 (Nov. 1 – 5)</a:t>
            </a:r>
          </a:p>
          <a:p>
            <a:r>
              <a:rPr lang="en-US" sz="1400" dirty="0">
                <a:solidFill>
                  <a:srgbClr val="000000"/>
                </a:solidFill>
                <a:latin typeface="Times New Roman" panose="02020603050405020304" pitchFamily="18" charset="0"/>
              </a:rPr>
              <a:t>Hi Grade 1 Math kids! While you are away from school, here are some activities for you to do. J Have fun! I have also attached some card game ideas, dice game ideas and some websites for you to explore if you have access to the internet.</a:t>
            </a:r>
          </a:p>
          <a:p>
            <a:r>
              <a:rPr lang="en-US" sz="1400" dirty="0">
                <a:solidFill>
                  <a:srgbClr val="000000"/>
                </a:solidFill>
                <a:latin typeface="Times New Roman" panose="02020603050405020304" pitchFamily="18" charset="0"/>
              </a:rPr>
              <a:t>**Dream Box Math** has also been set up for all students. The link for the website is https://play.dreambox.com/login/knjs/mqtz In order to get your child’s username and password, please email me to get it and I will gladly pass it along. If you have any questions or concerns, please do not hesitate to contact me at teena.allison@nbed.nb.ca</a:t>
            </a:r>
          </a:p>
          <a:p>
            <a:r>
              <a:rPr lang="en-US" sz="1400" b="1" dirty="0" smtClean="0">
                <a:solidFill>
                  <a:srgbClr val="000000"/>
                </a:solidFill>
                <a:latin typeface="Times New Roman" panose="02020603050405020304" pitchFamily="18" charset="0"/>
              </a:rPr>
              <a:t>Monday:</a:t>
            </a:r>
            <a:r>
              <a:rPr lang="en-US" sz="1400" dirty="0" smtClean="0">
                <a:solidFill>
                  <a:srgbClr val="000000"/>
                </a:solidFill>
                <a:latin typeface="Times New Roman" panose="02020603050405020304" pitchFamily="18" charset="0"/>
              </a:rPr>
              <a:t>  *</a:t>
            </a:r>
            <a:r>
              <a:rPr lang="en-US" sz="1400" dirty="0">
                <a:solidFill>
                  <a:srgbClr val="000000"/>
                </a:solidFill>
                <a:latin typeface="Times New Roman" panose="02020603050405020304" pitchFamily="18" charset="0"/>
              </a:rPr>
              <a:t>Look at </a:t>
            </a:r>
            <a:r>
              <a:rPr lang="en-US" sz="1400" dirty="0" smtClean="0">
                <a:solidFill>
                  <a:srgbClr val="000000"/>
                </a:solidFill>
                <a:latin typeface="Times New Roman" panose="02020603050405020304" pitchFamily="18" charset="0"/>
              </a:rPr>
              <a:t>your Halloween candy and </a:t>
            </a:r>
            <a:r>
              <a:rPr lang="en-US" sz="1400" dirty="0">
                <a:solidFill>
                  <a:srgbClr val="000000"/>
                </a:solidFill>
                <a:latin typeface="Times New Roman" panose="02020603050405020304" pitchFamily="18" charset="0"/>
              </a:rPr>
              <a:t>sort the chips</a:t>
            </a:r>
            <a:r>
              <a:rPr lang="en-US" sz="1400" dirty="0" smtClean="0">
                <a:solidFill>
                  <a:srgbClr val="000000"/>
                </a:solidFill>
                <a:latin typeface="Times New Roman" panose="02020603050405020304" pitchFamily="18" charset="0"/>
              </a:rPr>
              <a:t>. How </a:t>
            </a:r>
            <a:r>
              <a:rPr lang="en-US" sz="1400" dirty="0">
                <a:solidFill>
                  <a:srgbClr val="000000"/>
                </a:solidFill>
                <a:latin typeface="Times New Roman" panose="02020603050405020304" pitchFamily="18" charset="0"/>
              </a:rPr>
              <a:t>many bags </a:t>
            </a:r>
            <a:r>
              <a:rPr lang="en-US" sz="1400" dirty="0" smtClean="0">
                <a:solidFill>
                  <a:srgbClr val="000000"/>
                </a:solidFill>
                <a:latin typeface="Times New Roman" panose="02020603050405020304" pitchFamily="18" charset="0"/>
              </a:rPr>
              <a:t>of </a:t>
            </a:r>
            <a:r>
              <a:rPr lang="en-US" sz="1400" dirty="0" err="1" smtClean="0">
                <a:solidFill>
                  <a:srgbClr val="000000"/>
                </a:solidFill>
                <a:latin typeface="Times New Roman" panose="02020603050405020304" pitchFamily="18" charset="0"/>
              </a:rPr>
              <a:t>cheesies</a:t>
            </a:r>
            <a:r>
              <a:rPr lang="en-US" sz="1400" dirty="0" smtClean="0">
                <a:solidFill>
                  <a:srgbClr val="000000"/>
                </a:solidFill>
                <a:latin typeface="Times New Roman" panose="02020603050405020304" pitchFamily="18" charset="0"/>
              </a:rPr>
              <a:t> </a:t>
            </a:r>
            <a:r>
              <a:rPr lang="en-US" sz="1400" dirty="0">
                <a:solidFill>
                  <a:srgbClr val="000000"/>
                </a:solidFill>
                <a:latin typeface="Times New Roman" panose="02020603050405020304" pitchFamily="18" charset="0"/>
              </a:rPr>
              <a:t>did </a:t>
            </a:r>
            <a:r>
              <a:rPr lang="en-US" sz="1400" dirty="0" smtClean="0">
                <a:solidFill>
                  <a:srgbClr val="000000"/>
                </a:solidFill>
                <a:latin typeface="Times New Roman" panose="02020603050405020304" pitchFamily="18" charset="0"/>
              </a:rPr>
              <a:t>you get</a:t>
            </a:r>
            <a:r>
              <a:rPr lang="en-US" sz="1400" dirty="0">
                <a:solidFill>
                  <a:srgbClr val="000000"/>
                </a:solidFill>
                <a:latin typeface="Times New Roman" panose="02020603050405020304" pitchFamily="18" charset="0"/>
              </a:rPr>
              <a:t>? How </a:t>
            </a:r>
            <a:r>
              <a:rPr lang="en-US" sz="1400" dirty="0" smtClean="0">
                <a:solidFill>
                  <a:srgbClr val="000000"/>
                </a:solidFill>
                <a:latin typeface="Times New Roman" panose="02020603050405020304" pitchFamily="18" charset="0"/>
              </a:rPr>
              <a:t>many ketchup</a:t>
            </a:r>
            <a:r>
              <a:rPr lang="en-US" sz="1400" dirty="0">
                <a:solidFill>
                  <a:srgbClr val="000000"/>
                </a:solidFill>
                <a:latin typeface="Times New Roman" panose="02020603050405020304" pitchFamily="18" charset="0"/>
              </a:rPr>
              <a:t>? </a:t>
            </a:r>
            <a:r>
              <a:rPr lang="en-US" sz="1400" dirty="0" smtClean="0">
                <a:solidFill>
                  <a:srgbClr val="000000"/>
                </a:solidFill>
                <a:latin typeface="Times New Roman" panose="02020603050405020304" pitchFamily="18" charset="0"/>
              </a:rPr>
              <a:t>How many </a:t>
            </a:r>
            <a:r>
              <a:rPr lang="en-US" sz="1400" dirty="0">
                <a:solidFill>
                  <a:srgbClr val="000000"/>
                </a:solidFill>
                <a:latin typeface="Times New Roman" panose="02020603050405020304" pitchFamily="18" charset="0"/>
              </a:rPr>
              <a:t>plain? </a:t>
            </a:r>
            <a:r>
              <a:rPr lang="en-US" sz="1400" dirty="0" smtClean="0">
                <a:solidFill>
                  <a:srgbClr val="000000"/>
                </a:solidFill>
                <a:latin typeface="Times New Roman" panose="02020603050405020304" pitchFamily="18" charset="0"/>
              </a:rPr>
              <a:t>How many </a:t>
            </a:r>
            <a:r>
              <a:rPr lang="en-US" sz="1400" dirty="0">
                <a:solidFill>
                  <a:srgbClr val="000000"/>
                </a:solidFill>
                <a:latin typeface="Times New Roman" panose="02020603050405020304" pitchFamily="18" charset="0"/>
              </a:rPr>
              <a:t>BBQ? </a:t>
            </a:r>
            <a:r>
              <a:rPr lang="en-US" sz="1400" dirty="0" smtClean="0">
                <a:solidFill>
                  <a:srgbClr val="000000"/>
                </a:solidFill>
                <a:latin typeface="Times New Roman" panose="02020603050405020304" pitchFamily="18" charset="0"/>
              </a:rPr>
              <a:t>How many </a:t>
            </a:r>
            <a:r>
              <a:rPr lang="en-US" sz="1400" dirty="0">
                <a:solidFill>
                  <a:srgbClr val="000000"/>
                </a:solidFill>
                <a:latin typeface="Times New Roman" panose="02020603050405020304" pitchFamily="18" charset="0"/>
              </a:rPr>
              <a:t>Doritos?</a:t>
            </a:r>
          </a:p>
          <a:p>
            <a:r>
              <a:rPr lang="en-US" sz="1400" b="1" dirty="0" smtClean="0">
                <a:solidFill>
                  <a:srgbClr val="000000"/>
                </a:solidFill>
                <a:latin typeface="Times New Roman" panose="02020603050405020304" pitchFamily="18" charset="0"/>
              </a:rPr>
              <a:t>Tuesday:</a:t>
            </a:r>
            <a:r>
              <a:rPr lang="en-US" sz="1400" dirty="0" smtClean="0">
                <a:solidFill>
                  <a:srgbClr val="000000"/>
                </a:solidFill>
                <a:latin typeface="Times New Roman" panose="02020603050405020304" pitchFamily="18" charset="0"/>
              </a:rPr>
              <a:t>  *Count </a:t>
            </a:r>
            <a:r>
              <a:rPr lang="en-US" sz="1400" dirty="0">
                <a:solidFill>
                  <a:srgbClr val="000000"/>
                </a:solidFill>
                <a:latin typeface="Times New Roman" panose="02020603050405020304" pitchFamily="18" charset="0"/>
              </a:rPr>
              <a:t>by </a:t>
            </a:r>
            <a:r>
              <a:rPr lang="en-US" sz="1400" dirty="0" smtClean="0">
                <a:solidFill>
                  <a:srgbClr val="000000"/>
                </a:solidFill>
                <a:latin typeface="Times New Roman" panose="02020603050405020304" pitchFamily="18" charset="0"/>
              </a:rPr>
              <a:t>1s </a:t>
            </a:r>
            <a:r>
              <a:rPr lang="en-US" sz="1400" dirty="0">
                <a:solidFill>
                  <a:srgbClr val="000000"/>
                </a:solidFill>
                <a:latin typeface="Times New Roman" panose="02020603050405020304" pitchFamily="18" charset="0"/>
              </a:rPr>
              <a:t>to 20, forwards and backwards. Write the numbers down on a piece of paper. *Do 20 jumping jacks and count out loud while doing them.</a:t>
            </a:r>
          </a:p>
          <a:p>
            <a:r>
              <a:rPr lang="en-US" sz="1400" b="1" dirty="0" smtClean="0">
                <a:solidFill>
                  <a:srgbClr val="000000"/>
                </a:solidFill>
                <a:latin typeface="Times New Roman" panose="02020603050405020304" pitchFamily="18" charset="0"/>
              </a:rPr>
              <a:t>Wednesday: </a:t>
            </a:r>
            <a:r>
              <a:rPr lang="en-US" sz="1400" dirty="0" smtClean="0">
                <a:solidFill>
                  <a:srgbClr val="000000"/>
                </a:solidFill>
                <a:latin typeface="Times New Roman" panose="02020603050405020304" pitchFamily="18" charset="0"/>
              </a:rPr>
              <a:t> *Place </a:t>
            </a:r>
            <a:r>
              <a:rPr lang="en-US" sz="1400" dirty="0">
                <a:solidFill>
                  <a:srgbClr val="000000"/>
                </a:solidFill>
                <a:latin typeface="Times New Roman" panose="02020603050405020304" pitchFamily="18" charset="0"/>
              </a:rPr>
              <a:t>a group of counters on your table. Make a set that is more/fewer/as many as your set. *Play a card game with someone you love. </a:t>
            </a:r>
            <a:r>
              <a:rPr lang="en-US" sz="1400" b="1" dirty="0" smtClean="0">
                <a:solidFill>
                  <a:srgbClr val="000000"/>
                </a:solidFill>
                <a:latin typeface="Times New Roman" panose="02020603050405020304" pitchFamily="18" charset="0"/>
              </a:rPr>
              <a:t>Thursday:</a:t>
            </a:r>
            <a:r>
              <a:rPr lang="en-US" sz="1400" dirty="0" smtClean="0">
                <a:solidFill>
                  <a:srgbClr val="000000"/>
                </a:solidFill>
                <a:latin typeface="Times New Roman" panose="02020603050405020304" pitchFamily="18" charset="0"/>
              </a:rPr>
              <a:t>  *Make </a:t>
            </a:r>
            <a:r>
              <a:rPr lang="en-US" sz="1400" dirty="0">
                <a:solidFill>
                  <a:srgbClr val="000000"/>
                </a:solidFill>
                <a:latin typeface="Times New Roman" panose="02020603050405020304" pitchFamily="18" charset="0"/>
              </a:rPr>
              <a:t>numeral cards to 20. Shuffle a deck up then place the deck upside down. Draw a card and say the number that is one more/two more than the chosen number. </a:t>
            </a:r>
            <a:endParaRPr lang="en-US" sz="1400" dirty="0" smtClean="0">
              <a:solidFill>
                <a:srgbClr val="000000"/>
              </a:solidFill>
              <a:latin typeface="Times New Roman" panose="02020603050405020304" pitchFamily="18" charset="0"/>
            </a:endParaRPr>
          </a:p>
          <a:p>
            <a:r>
              <a:rPr lang="en-US" sz="1400" b="1" dirty="0" smtClean="0">
                <a:solidFill>
                  <a:srgbClr val="000000"/>
                </a:solidFill>
                <a:latin typeface="Times New Roman" panose="02020603050405020304" pitchFamily="18" charset="0"/>
              </a:rPr>
              <a:t>Friday:</a:t>
            </a:r>
            <a:r>
              <a:rPr lang="en-US" sz="1400" dirty="0" smtClean="0">
                <a:solidFill>
                  <a:srgbClr val="000000"/>
                </a:solidFill>
                <a:latin typeface="Times New Roman" panose="02020603050405020304" pitchFamily="18" charset="0"/>
              </a:rPr>
              <a:t>  *Find </a:t>
            </a:r>
            <a:r>
              <a:rPr lang="en-US" sz="1400" dirty="0">
                <a:solidFill>
                  <a:srgbClr val="000000"/>
                </a:solidFill>
                <a:latin typeface="Times New Roman" panose="02020603050405020304" pitchFamily="18" charset="0"/>
              </a:rPr>
              <a:t>ten 2D shapes in your house and write down what you found. *Draw a picture using 2D </a:t>
            </a:r>
            <a:r>
              <a:rPr lang="en-US" sz="1400" dirty="0" smtClean="0">
                <a:solidFill>
                  <a:srgbClr val="000000"/>
                </a:solidFill>
                <a:latin typeface="Times New Roman" panose="02020603050405020304" pitchFamily="18" charset="0"/>
              </a:rPr>
              <a:t>shapes. </a:t>
            </a:r>
            <a:r>
              <a:rPr lang="en-US" dirty="0"/>
              <a:t>*Find ten 2D shapes in your house and write down what you found. *Draw a picture using 2D shapes.</a:t>
            </a:r>
            <a:endParaRPr lang="en-US" sz="1400" b="0" i="0" dirty="0">
              <a:solidFill>
                <a:srgbClr val="000000"/>
              </a:solidFill>
              <a:effectLst/>
              <a:latin typeface="Times New Roman" panose="02020603050405020304" pitchFamily="18" charset="0"/>
            </a:endParaRPr>
          </a:p>
        </p:txBody>
      </p:sp>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2761" y="5837716"/>
            <a:ext cx="2352675" cy="60960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3398" y="5884232"/>
            <a:ext cx="2137956" cy="718876"/>
          </a:xfrm>
          <a:prstGeom prst="rect">
            <a:avLst/>
          </a:prstGeom>
        </p:spPr>
      </p:pic>
      <p:pic>
        <p:nvPicPr>
          <p:cNvPr id="7" name="Picture 6" descr="Grinched Regul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9483" y="593285"/>
            <a:ext cx="519112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272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Rounded Rectangle 4"/>
          <p:cNvSpPr/>
          <p:nvPr/>
        </p:nvSpPr>
        <p:spPr>
          <a:xfrm>
            <a:off x="548640" y="453683"/>
            <a:ext cx="11169747" cy="5950634"/>
          </a:xfrm>
          <a:prstGeom prst="roundRect">
            <a:avLst>
              <a:gd name="adj" fmla="val 9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00000"/>
                </a:solidFill>
                <a:latin typeface="Times New Roman" panose="02020603050405020304" pitchFamily="18" charset="0"/>
              </a:rPr>
              <a:t>Math Card Games to play: (most of these games were found on https://thatfunteacher.com and I was given permission to share)</a:t>
            </a:r>
          </a:p>
          <a:p>
            <a:r>
              <a:rPr lang="en-US" sz="1400" b="1" dirty="0">
                <a:solidFill>
                  <a:srgbClr val="000000"/>
                </a:solidFill>
                <a:latin typeface="Times New Roman" panose="02020603050405020304" pitchFamily="18" charset="0"/>
              </a:rPr>
              <a:t>Go Fish </a:t>
            </a:r>
            <a:r>
              <a:rPr lang="en-US" sz="1400" dirty="0">
                <a:solidFill>
                  <a:srgbClr val="000000"/>
                </a:solidFill>
                <a:latin typeface="Times New Roman" panose="02020603050405020304" pitchFamily="18" charset="0"/>
              </a:rPr>
              <a:t>– This is an old favorite of mine. Each player gets 5 cards and the remaining cards are placed in the middle of the table, all messed up. Before play starts, players look for pairs in their hand and place them in a pile. Players ask, “do you have a __”. If the other player has the card asked, he/she gives it up. If the other player does not have the card asked, the other player says, “go fish” and then he/she picks a card from the pile. If a player runs out of cards, then they pick up 5 more from the pile.</a:t>
            </a:r>
          </a:p>
          <a:p>
            <a:r>
              <a:rPr lang="en-US" sz="1400" b="1" dirty="0">
                <a:solidFill>
                  <a:srgbClr val="000000"/>
                </a:solidFill>
                <a:latin typeface="Times New Roman" panose="02020603050405020304" pitchFamily="18" charset="0"/>
              </a:rPr>
              <a:t>Go Fish for 10 </a:t>
            </a:r>
            <a:r>
              <a:rPr lang="en-US" sz="1400" dirty="0">
                <a:solidFill>
                  <a:srgbClr val="000000"/>
                </a:solidFill>
                <a:latin typeface="Times New Roman" panose="02020603050405020304" pitchFamily="18" charset="0"/>
              </a:rPr>
              <a:t>– In this game, you need to remove the kings and jacks from the deck. The ace = 1 and the queen = 0. Each player get 4 cards. It’s pretty much the same as ‘go fish’ but with this game, you are looking for combinations of 10, not matches.</a:t>
            </a:r>
          </a:p>
          <a:p>
            <a:r>
              <a:rPr lang="en-US" sz="1400" b="1" dirty="0">
                <a:solidFill>
                  <a:srgbClr val="000000"/>
                </a:solidFill>
                <a:latin typeface="Times New Roman" panose="02020603050405020304" pitchFamily="18" charset="0"/>
              </a:rPr>
              <a:t>Go for 10 </a:t>
            </a:r>
            <a:r>
              <a:rPr lang="en-US" sz="1400" dirty="0">
                <a:solidFill>
                  <a:srgbClr val="000000"/>
                </a:solidFill>
                <a:latin typeface="Times New Roman" panose="02020603050405020304" pitchFamily="18" charset="0"/>
              </a:rPr>
              <a:t>– For this game, you need to remove all of the face cards. Then lay out 20 cards on the table, face up. Each player takes turns removing 2 cards that add up to 10. Try to remove as many cards as you can.</a:t>
            </a:r>
          </a:p>
          <a:p>
            <a:r>
              <a:rPr lang="en-US" sz="1400" b="1" dirty="0">
                <a:solidFill>
                  <a:srgbClr val="000000"/>
                </a:solidFill>
                <a:latin typeface="Times New Roman" panose="02020603050405020304" pitchFamily="18" charset="0"/>
              </a:rPr>
              <a:t>Sum War </a:t>
            </a:r>
            <a:r>
              <a:rPr lang="en-US" sz="1400" dirty="0">
                <a:solidFill>
                  <a:srgbClr val="000000"/>
                </a:solidFill>
                <a:latin typeface="Times New Roman" panose="02020603050405020304" pitchFamily="18" charset="0"/>
              </a:rPr>
              <a:t>– For this game, you need to remove the kings and jacks from the deck. The ace =1 and the queen = 0. Split the deck equally among players. Each player will turn over 2 cards and say the sum of the two numbers. The person with the greater sum wins and takes all of the cards. Play until all the cards are gone. The person who has the most cards in the end, wins. This can also be played using subtraction.</a:t>
            </a:r>
          </a:p>
          <a:p>
            <a:r>
              <a:rPr lang="en-US" sz="1400" b="1" dirty="0">
                <a:solidFill>
                  <a:srgbClr val="000000"/>
                </a:solidFill>
                <a:latin typeface="Times New Roman" panose="02020603050405020304" pitchFamily="18" charset="0"/>
              </a:rPr>
              <a:t>25</a:t>
            </a:r>
            <a:r>
              <a:rPr lang="en-US" sz="1400" dirty="0">
                <a:solidFill>
                  <a:srgbClr val="000000"/>
                </a:solidFill>
                <a:latin typeface="Times New Roman" panose="02020603050405020304" pitchFamily="18" charset="0"/>
              </a:rPr>
              <a:t> – For this game, you need to remove all of the face cards and then </a:t>
            </a:r>
            <a:r>
              <a:rPr lang="en-US" sz="1400" dirty="0" smtClean="0">
                <a:solidFill>
                  <a:srgbClr val="000000"/>
                </a:solidFill>
                <a:latin typeface="Times New Roman" panose="02020603050405020304" pitchFamily="18" charset="0"/>
              </a:rPr>
              <a:t>spli</a:t>
            </a:r>
            <a:r>
              <a:rPr lang="en-US" sz="1400" dirty="0">
                <a:solidFill>
                  <a:srgbClr val="000000"/>
                </a:solidFill>
                <a:latin typeface="Times New Roman" panose="02020603050405020304" pitchFamily="18" charset="0"/>
              </a:rPr>
              <a:t>25 – For this game, you need to remove all of the face cards and then split the cards equally among players. Each player will turn over a card and add it to the previous number. So, in the first round, you are only turning over a card. You will then keep adding cards until you get to 25. If you get a card that would bring you over 25, you will then subtract the number. When someone reaches 25 first, they win.</a:t>
            </a:r>
          </a:p>
          <a:p>
            <a:r>
              <a:rPr lang="en-US" sz="1400" b="1" dirty="0">
                <a:solidFill>
                  <a:srgbClr val="000000"/>
                </a:solidFill>
                <a:latin typeface="Times New Roman" panose="02020603050405020304" pitchFamily="18" charset="0"/>
              </a:rPr>
              <a:t>Uno</a:t>
            </a:r>
            <a:r>
              <a:rPr lang="en-US" sz="1400" dirty="0">
                <a:solidFill>
                  <a:srgbClr val="000000"/>
                </a:solidFill>
                <a:latin typeface="Times New Roman" panose="02020603050405020304" pitchFamily="18" charset="0"/>
              </a:rPr>
              <a:t> – If you have this game at home, it is another fun one to play. Follow the directions on the package.</a:t>
            </a:r>
          </a:p>
          <a:p>
            <a:r>
              <a:rPr lang="en-US" sz="1400" b="1" dirty="0">
                <a:solidFill>
                  <a:srgbClr val="000000"/>
                </a:solidFill>
                <a:latin typeface="Times New Roman" panose="02020603050405020304" pitchFamily="18" charset="0"/>
              </a:rPr>
              <a:t>7 Up </a:t>
            </a:r>
            <a:r>
              <a:rPr lang="en-US" sz="1400" dirty="0">
                <a:solidFill>
                  <a:srgbClr val="000000"/>
                </a:solidFill>
                <a:latin typeface="Times New Roman" panose="02020603050405020304" pitchFamily="18" charset="0"/>
              </a:rPr>
              <a:t>– This is a 2 player game where each players gets 7 cards. Line cards up in a straight line, face down. The remaining cards are placed in a pile, face down. The first player will draw a card from the deck and if it is a number from 1-7, they would place it in that spot in the line. For example, if I got a 2, I would place it in the second spot and see what the next card is. If that number is also from 1-7, I would continue placing my cards until all 7 cards are revealed.</a:t>
            </a:r>
          </a:p>
          <a:p>
            <a:endParaRPr lang="en-US" b="0" i="0" dirty="0">
              <a:solidFill>
                <a:srgbClr val="000000"/>
              </a:solidFill>
              <a:effectLst/>
              <a:latin typeface="Times New Roman" panose="02020603050405020304" pitchFamily="18" charset="0"/>
            </a:endParaRPr>
          </a:p>
        </p:txBody>
      </p:sp>
      <p:pic>
        <p:nvPicPr>
          <p:cNvPr id="6" name="Picture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0292" y="5667355"/>
            <a:ext cx="2191744" cy="736962"/>
          </a:xfrm>
          <a:prstGeom prst="rect">
            <a:avLst/>
          </a:prstGeom>
        </p:spPr>
      </p:pic>
      <p:pic>
        <p:nvPicPr>
          <p:cNvPr id="7" name="Picture 6">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7216" y="5667355"/>
            <a:ext cx="2352675" cy="609600"/>
          </a:xfrm>
          <a:prstGeom prst="rect">
            <a:avLst/>
          </a:prstGeom>
        </p:spPr>
      </p:pic>
      <p:pic>
        <p:nvPicPr>
          <p:cNvPr id="8" name="Picture 8" descr="Grinched Regul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3014" y="295111"/>
            <a:ext cx="4248150" cy="67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213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artisticLineDrawing trans="9000"/>
                    </a14:imgEffect>
                  </a14:imgLayer>
                </a14:imgProps>
              </a:ext>
            </a:extLst>
          </a:blip>
          <a:srcRect l="113" t="28082" r="2787" b="3983"/>
          <a:stretch/>
        </p:blipFill>
        <p:spPr>
          <a:xfrm>
            <a:off x="0" y="0"/>
            <a:ext cx="12252960" cy="6858000"/>
          </a:xfrm>
          <a:prstGeom prst="rect">
            <a:avLst/>
          </a:prstGeom>
        </p:spPr>
      </p:pic>
      <p:sp>
        <p:nvSpPr>
          <p:cNvPr id="3" name="Rounded Rectangle 2"/>
          <p:cNvSpPr/>
          <p:nvPr/>
        </p:nvSpPr>
        <p:spPr>
          <a:xfrm>
            <a:off x="753035" y="443753"/>
            <a:ext cx="10663518" cy="6078071"/>
          </a:xfrm>
          <a:prstGeom prst="roundRect">
            <a:avLst>
              <a:gd name="adj" fmla="val 9524"/>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0000"/>
                </a:solidFill>
                <a:latin typeface="Times New Roman" panose="02020603050405020304" pitchFamily="18" charset="0"/>
              </a:rPr>
              <a:t>Math Dice Games to play</a:t>
            </a:r>
            <a:r>
              <a:rPr lang="en-US" dirty="0">
                <a:solidFill>
                  <a:srgbClr val="000000"/>
                </a:solidFill>
                <a:latin typeface="Times New Roman" panose="02020603050405020304" pitchFamily="18" charset="0"/>
              </a:rPr>
              <a:t>: (games are from www.whatdowedoallday.com) If you visit this website, there are videos that show you a visual on how to play the games. I did not post all of them but feel free to play more.</a:t>
            </a:r>
          </a:p>
          <a:p>
            <a:r>
              <a:rPr lang="en-US" b="1" dirty="0">
                <a:solidFill>
                  <a:srgbClr val="000000"/>
                </a:solidFill>
                <a:latin typeface="Times New Roman" panose="02020603050405020304" pitchFamily="18" charset="0"/>
              </a:rPr>
              <a:t>Passage </a:t>
            </a:r>
            <a:r>
              <a:rPr lang="en-US" dirty="0">
                <a:solidFill>
                  <a:srgbClr val="000000"/>
                </a:solidFill>
                <a:latin typeface="Times New Roman" panose="02020603050405020304" pitchFamily="18" charset="0"/>
              </a:rPr>
              <a:t>– You will need 2 dice and 2 or more players. The objective of this dice game is to be the first player to get 11. To begin, each player rolls a die. The player with the highest number will go first. The player who rolled the lowest number will roll again and that number will become the “point number.” Beginning with the first player, players will take turns rolling 2 dice. If he/she rolls the point number, he/she gets one point. If he/she rolls doubles of the point number, he/she gets 2 points. Each player gets only one roll per turn. First player to get 11 points will be the winner.</a:t>
            </a:r>
          </a:p>
          <a:p>
            <a:r>
              <a:rPr lang="en-US" b="1" dirty="0">
                <a:solidFill>
                  <a:srgbClr val="000000"/>
                </a:solidFill>
                <a:latin typeface="Times New Roman" panose="02020603050405020304" pitchFamily="18" charset="0"/>
              </a:rPr>
              <a:t>Fifty</a:t>
            </a:r>
            <a:r>
              <a:rPr lang="en-US" dirty="0">
                <a:solidFill>
                  <a:srgbClr val="000000"/>
                </a:solidFill>
                <a:latin typeface="Times New Roman" panose="02020603050405020304" pitchFamily="18" charset="0"/>
              </a:rPr>
              <a:t> – You will need 2 dice and 2 or more players. The objective of this dice game is to be the first player to reach 50. Taking turns, each player will roll 2 dice. If you do not roll doubles, you do not get a score for that round. This is how doubles are scored: Double 1’s, 2’s, 4’s, 5’s = 5 points, Double 6’s = 25 points. If a player rolls Double 3’s, their score up to that point is wiped out and they restart.</a:t>
            </a:r>
          </a:p>
          <a:p>
            <a:r>
              <a:rPr lang="en-US" b="1" dirty="0">
                <a:solidFill>
                  <a:srgbClr val="000000"/>
                </a:solidFill>
                <a:latin typeface="Times New Roman" panose="02020603050405020304" pitchFamily="18" charset="0"/>
              </a:rPr>
              <a:t>Three or More </a:t>
            </a:r>
            <a:r>
              <a:rPr lang="en-US" dirty="0">
                <a:solidFill>
                  <a:srgbClr val="000000"/>
                </a:solidFill>
                <a:latin typeface="Times New Roman" panose="02020603050405020304" pitchFamily="18" charset="0"/>
              </a:rPr>
              <a:t>– For this game, you will need 5 dice and 2 or more players. The objective of this game is to get the highest score after rounds. It is suggested to play 10 rounds but you can modify that. To play, players take turns rolling all 5 dice. The goal is to roll a 3 of a kind. The following will happen in each turn: (1) If the roll contains no matches, the score is 0 and the turn is over. (2) If the roll contains 3 or more of a kind, the score is recorded and dice are passed to next player. (3) If the roll contains 2 of a kind, the player may re-roll the remaining 3 dice. If after the second roll, there is not at least a 3 of a kind, the score is 0. If the roll has 3, 4, 5 of a kind, record the score.</a:t>
            </a:r>
            <a:endParaRPr lang="en-US" b="0" i="0" dirty="0">
              <a:solidFill>
                <a:srgbClr val="000000"/>
              </a:solidFill>
              <a:effectLst/>
              <a:latin typeface="Times New Roman" panose="02020603050405020304" pitchFamily="18" charset="0"/>
            </a:endParaRPr>
          </a:p>
        </p:txBody>
      </p:sp>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4421" y="6157210"/>
            <a:ext cx="2084167" cy="700790"/>
          </a:xfrm>
          <a:prstGeom prst="rect">
            <a:avLst/>
          </a:prstGeom>
        </p:spPr>
      </p:pic>
      <p:pic>
        <p:nvPicPr>
          <p:cNvPr id="5" name="Picture 4">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9981" y="6111688"/>
            <a:ext cx="2352675" cy="609600"/>
          </a:xfrm>
          <a:prstGeom prst="rect">
            <a:avLst/>
          </a:prstGeom>
        </p:spPr>
      </p:pic>
      <p:pic>
        <p:nvPicPr>
          <p:cNvPr id="6" name="Picture 10" descr="Grinched Regular">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4159" y="100853"/>
            <a:ext cx="418147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393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8722" y="562526"/>
            <a:ext cx="2390496" cy="1339356"/>
          </a:xfrm>
          <a:prstGeom prst="rect">
            <a:avLst/>
          </a:prstGeom>
        </p:spPr>
      </p:pic>
      <p:pic>
        <p:nvPicPr>
          <p:cNvPr id="3" name="Picture 2">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8901" y="4893736"/>
            <a:ext cx="3465069" cy="1066175"/>
          </a:xfrm>
          <a:prstGeom prst="rect">
            <a:avLst/>
          </a:prstGeom>
        </p:spPr>
      </p:pic>
      <p:pic>
        <p:nvPicPr>
          <p:cNvPr id="4" name="Picture 3">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955551">
            <a:off x="6861132" y="3523157"/>
            <a:ext cx="4132641" cy="857718"/>
          </a:xfrm>
          <a:prstGeom prst="rect">
            <a:avLst/>
          </a:prstGeom>
        </p:spPr>
      </p:pic>
      <p:pic>
        <p:nvPicPr>
          <p:cNvPr id="5" name="Picture 4">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20828" y="6248400"/>
            <a:ext cx="2352675" cy="609600"/>
          </a:xfrm>
          <a:prstGeom prst="rect">
            <a:avLst/>
          </a:prstGeom>
        </p:spPr>
      </p:pic>
      <p:pic>
        <p:nvPicPr>
          <p:cNvPr id="2050" name="Picture 2" descr="Grinched Regular">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122997">
            <a:off x="895166" y="2104015"/>
            <a:ext cx="37719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3878" y="6169959"/>
            <a:ext cx="2046251" cy="688041"/>
          </a:xfrm>
          <a:prstGeom prst="rect">
            <a:avLst/>
          </a:prstGeom>
        </p:spPr>
      </p:pic>
    </p:spTree>
    <p:extLst>
      <p:ext uri="{BB962C8B-B14F-4D97-AF65-F5344CB8AC3E}">
        <p14:creationId xmlns:p14="http://schemas.microsoft.com/office/powerpoint/2010/main" val="2255440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2536" y="580292"/>
            <a:ext cx="10381957" cy="5697416"/>
          </a:xfrm>
          <a:prstGeom prst="roundRect">
            <a:avLst>
              <a:gd name="adj" fmla="val 12860"/>
            </a:avLst>
          </a:prstGeom>
          <a:blipFill>
            <a:blip r:embed="rId2"/>
            <a:stretch>
              <a:fillRect/>
            </a:stretch>
          </a:bli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48306">
            <a:off x="554795" y="1775286"/>
            <a:ext cx="3596715" cy="500582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9706" y="1858126"/>
            <a:ext cx="6693636" cy="1029790"/>
          </a:xfrm>
          <a:prstGeom prst="rect">
            <a:avLst/>
          </a:prstGeom>
        </p:spPr>
      </p:pic>
      <p:pic>
        <p:nvPicPr>
          <p:cNvPr id="5" name="Picture 6" descr="A picture containing object, clock&#10;&#10;Description automatically generated">
            <a:hlinkClick r:id="rId5" action="ppaction://hlinksldjump"/>
            <a:extLst>
              <a:ext uri="{FF2B5EF4-FFF2-40B4-BE49-F238E27FC236}">
                <a16:creationId xmlns:a16="http://schemas.microsoft.com/office/drawing/2014/main" id="{8D0EB622-D6FA-406A-B4E9-6786E98A5DEA}"/>
              </a:ext>
            </a:extLst>
          </p:cNvPr>
          <p:cNvPicPr>
            <a:picLocks noChangeAspect="1"/>
          </p:cNvPicPr>
          <p:nvPr/>
        </p:nvPicPr>
        <p:blipFill>
          <a:blip r:embed="rId6"/>
          <a:stretch>
            <a:fillRect/>
          </a:stretch>
        </p:blipFill>
        <p:spPr>
          <a:xfrm>
            <a:off x="5123549" y="3019988"/>
            <a:ext cx="3950897" cy="748249"/>
          </a:xfrm>
          <a:prstGeom prst="rect">
            <a:avLst/>
          </a:prstGeom>
        </p:spPr>
      </p:pic>
      <p:pic>
        <p:nvPicPr>
          <p:cNvPr id="7" name="Picture 7" descr="Logo&#10;&#10;Description automatically generated">
            <a:hlinkClick r:id="rId7" action="ppaction://hlinksldjump"/>
            <a:extLst>
              <a:ext uri="{FF2B5EF4-FFF2-40B4-BE49-F238E27FC236}">
                <a16:creationId xmlns:a16="http://schemas.microsoft.com/office/drawing/2014/main" id="{19521990-19DF-4E3E-B38A-495A0F9A5C4F}"/>
              </a:ext>
            </a:extLst>
          </p:cNvPr>
          <p:cNvPicPr>
            <a:picLocks noChangeAspect="1"/>
          </p:cNvPicPr>
          <p:nvPr/>
        </p:nvPicPr>
        <p:blipFill>
          <a:blip r:embed="rId8"/>
          <a:stretch>
            <a:fillRect/>
          </a:stretch>
        </p:blipFill>
        <p:spPr>
          <a:xfrm>
            <a:off x="6189359" y="3762104"/>
            <a:ext cx="1819275" cy="723900"/>
          </a:xfrm>
          <a:prstGeom prst="rect">
            <a:avLst/>
          </a:prstGeom>
        </p:spPr>
      </p:pic>
      <p:pic>
        <p:nvPicPr>
          <p:cNvPr id="8" name="Picture 8" descr="Logo&#10;&#10;Description automatically generated">
            <a:hlinkClick r:id="rId9" action="ppaction://hlinksldjump"/>
            <a:extLst>
              <a:ext uri="{FF2B5EF4-FFF2-40B4-BE49-F238E27FC236}">
                <a16:creationId xmlns:a16="http://schemas.microsoft.com/office/drawing/2014/main" id="{FED718F2-FCE6-4D91-858C-A35A500CD2E7}"/>
              </a:ext>
            </a:extLst>
          </p:cNvPr>
          <p:cNvPicPr>
            <a:picLocks noChangeAspect="1"/>
          </p:cNvPicPr>
          <p:nvPr/>
        </p:nvPicPr>
        <p:blipFill>
          <a:blip r:embed="rId10"/>
          <a:stretch>
            <a:fillRect/>
          </a:stretch>
        </p:blipFill>
        <p:spPr>
          <a:xfrm>
            <a:off x="6008383" y="5284436"/>
            <a:ext cx="2181225" cy="733425"/>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14819" y="723080"/>
            <a:ext cx="4768358" cy="1075048"/>
          </a:xfrm>
          <a:prstGeom prst="rect">
            <a:avLst/>
          </a:prstGeom>
        </p:spPr>
      </p:pic>
      <p:pic>
        <p:nvPicPr>
          <p:cNvPr id="3076" name="Picture 4" descr="Grinched Regular">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74911" y="4542320"/>
            <a:ext cx="294322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832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r Seuss Photo Frame Free Seuss Frames Printables Pinterest - Repeated  Patterns In Art, HD Png Download , Transparent Png Image - PNGi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192" y="0"/>
            <a:ext cx="94548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rinched Reg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262" y="3073977"/>
            <a:ext cx="4082756" cy="71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84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1168400" y="650240"/>
            <a:ext cx="9845039" cy="5638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6216" y="2588981"/>
            <a:ext cx="2213248" cy="58699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1600" y="1241064"/>
            <a:ext cx="5121197" cy="994275"/>
          </a:xfrm>
          <a:prstGeom prst="rect">
            <a:avLst/>
          </a:prstGeom>
        </p:spPr>
      </p:pic>
      <p:pic>
        <p:nvPicPr>
          <p:cNvPr id="4" name="Picture 3">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3487" y="3457498"/>
            <a:ext cx="2128022" cy="548856"/>
          </a:xfrm>
          <a:prstGeom prst="rect">
            <a:avLst/>
          </a:prstGeom>
        </p:spPr>
      </p:pic>
      <p:pic>
        <p:nvPicPr>
          <p:cNvPr id="6" name="Picture 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9214" y="4322214"/>
            <a:ext cx="2000250" cy="619125"/>
          </a:xfrm>
          <a:prstGeom prst="rect">
            <a:avLst/>
          </a:prstGeom>
        </p:spPr>
      </p:pic>
      <p:pic>
        <p:nvPicPr>
          <p:cNvPr id="8" name="Picture 7">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43487" y="5224693"/>
            <a:ext cx="2257425" cy="657225"/>
          </a:xfrm>
          <a:prstGeom prst="rect">
            <a:avLst/>
          </a:prstGeom>
        </p:spPr>
      </p:pic>
      <p:pic>
        <p:nvPicPr>
          <p:cNvPr id="10" name="Picture 9">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60764" y="6233841"/>
            <a:ext cx="2352675" cy="609600"/>
          </a:xfrm>
          <a:prstGeom prst="rect">
            <a:avLst/>
          </a:prstGeom>
        </p:spPr>
      </p:pic>
    </p:spTree>
    <p:extLst>
      <p:ext uri="{BB962C8B-B14F-4D97-AF65-F5344CB8AC3E}">
        <p14:creationId xmlns:p14="http://schemas.microsoft.com/office/powerpoint/2010/main" val="484498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5212" y="0"/>
            <a:ext cx="6536788" cy="6858000"/>
          </a:xfrm>
          <a:prstGeom prst="rect">
            <a:avLst/>
          </a:prstGeom>
        </p:spPr>
      </p:pic>
      <p:sp>
        <p:nvSpPr>
          <p:cNvPr id="4" name="Rounded Rectangle 3"/>
          <p:cNvSpPr/>
          <p:nvPr/>
        </p:nvSpPr>
        <p:spPr>
          <a:xfrm>
            <a:off x="942536" y="580292"/>
            <a:ext cx="10381957" cy="5697416"/>
          </a:xfrm>
          <a:prstGeom prst="roundRect">
            <a:avLst>
              <a:gd name="adj" fmla="val 7675"/>
            </a:avLst>
          </a:prstGeom>
          <a:solidFill>
            <a:srgbClr val="2DB5CC"/>
          </a:solidFill>
          <a:ln w="104775">
            <a:solidFill>
              <a:srgbClr val="009BA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568" y="946104"/>
            <a:ext cx="1819275" cy="7334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3668" y="1500296"/>
            <a:ext cx="1695450" cy="7239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8418" y="2166680"/>
            <a:ext cx="1885950" cy="73342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6864" y="2811385"/>
            <a:ext cx="2581275" cy="75247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67838" y="3458204"/>
            <a:ext cx="2219325" cy="733425"/>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19868" y="4088576"/>
            <a:ext cx="1409700" cy="733425"/>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6347" y="1529962"/>
            <a:ext cx="1850305" cy="479967"/>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58882" y="2032444"/>
            <a:ext cx="1316732" cy="414025"/>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40012" y="2452277"/>
            <a:ext cx="1586190" cy="430732"/>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99650" y="2931467"/>
            <a:ext cx="1637002" cy="407633"/>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05238" y="3361722"/>
            <a:ext cx="1373853" cy="505474"/>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58882" y="3817856"/>
            <a:ext cx="1367167" cy="478508"/>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23237" y="4247146"/>
            <a:ext cx="923734" cy="386399"/>
          </a:xfrm>
          <a:prstGeom prst="rect">
            <a:avLst/>
          </a:prstGeom>
        </p:spPr>
      </p:pic>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52307" y="4680987"/>
            <a:ext cx="807078" cy="498283"/>
          </a:xfrm>
          <a:prstGeom prst="rect">
            <a:avLst/>
          </a:prstGeom>
        </p:spPr>
      </p:pic>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334712" y="5168154"/>
            <a:ext cx="689481" cy="551585"/>
          </a:xfrm>
          <a:prstGeom prst="rect">
            <a:avLst/>
          </a:prstGeom>
        </p:spPr>
      </p:pic>
      <p:pic>
        <p:nvPicPr>
          <p:cNvPr id="25" name="Picture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138402" y="5682753"/>
            <a:ext cx="844860" cy="412451"/>
          </a:xfrm>
          <a:prstGeom prst="rect">
            <a:avLst/>
          </a:prstGeom>
        </p:spPr>
      </p:pic>
      <p:pic>
        <p:nvPicPr>
          <p:cNvPr id="26" name="Picture 2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777715" y="1595546"/>
            <a:ext cx="1476375" cy="533400"/>
          </a:xfrm>
          <a:prstGeom prst="rect">
            <a:avLst/>
          </a:prstGeom>
        </p:spPr>
      </p:pic>
      <p:pic>
        <p:nvPicPr>
          <p:cNvPr id="27" name="Picture 2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853914" y="2279318"/>
            <a:ext cx="1323975" cy="533400"/>
          </a:xfrm>
          <a:prstGeom prst="rect">
            <a:avLst/>
          </a:prstGeom>
        </p:spPr>
      </p:pic>
      <p:pic>
        <p:nvPicPr>
          <p:cNvPr id="6" name="Picture 5">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971818" y="6233746"/>
            <a:ext cx="2352675" cy="609600"/>
          </a:xfrm>
          <a:prstGeom prst="rect">
            <a:avLst/>
          </a:prstGeom>
        </p:spPr>
      </p:pic>
      <p:pic>
        <p:nvPicPr>
          <p:cNvPr id="28" name="Picture 27">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177997" y="6324864"/>
            <a:ext cx="3077786" cy="597549"/>
          </a:xfrm>
          <a:prstGeom prst="rect">
            <a:avLst/>
          </a:prstGeom>
        </p:spPr>
      </p:pic>
      <p:pic>
        <p:nvPicPr>
          <p:cNvPr id="29" name="Picture 28">
            <a:hlinkClick r:id="" action="ppaction://hlinkshowjump?jump=nextslide"/>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041592" y="-10793"/>
            <a:ext cx="2128022" cy="548856"/>
          </a:xfrm>
          <a:prstGeom prst="rect">
            <a:avLst/>
          </a:prstGeom>
        </p:spPr>
      </p:pic>
    </p:spTree>
    <p:extLst>
      <p:ext uri="{BB962C8B-B14F-4D97-AF65-F5344CB8AC3E}">
        <p14:creationId xmlns:p14="http://schemas.microsoft.com/office/powerpoint/2010/main" val="4017161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1" cy="688169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662" y="935000"/>
            <a:ext cx="1819275" cy="7334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3380" y="1142319"/>
            <a:ext cx="1209675" cy="5238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2416" y="1860241"/>
            <a:ext cx="1371600" cy="60007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1004" y="2632620"/>
            <a:ext cx="1114425" cy="54292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8874" y="3336851"/>
            <a:ext cx="2867025" cy="600075"/>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6634">
            <a:off x="5894899" y="4025645"/>
            <a:ext cx="1181100" cy="619125"/>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79780" y="4903352"/>
            <a:ext cx="1257300" cy="523875"/>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05889" y="5525171"/>
            <a:ext cx="1247775" cy="561975"/>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77937" y="6204739"/>
            <a:ext cx="2628900" cy="590550"/>
          </a:xfrm>
          <a:prstGeom prst="rect">
            <a:avLst/>
          </a:prstGeom>
        </p:spPr>
      </p:pic>
      <p:pic>
        <p:nvPicPr>
          <p:cNvPr id="12" name="Picture 11" descr="Sunny day » drawings » SketchPort"/>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92021" y="1039449"/>
            <a:ext cx="913995" cy="500292"/>
          </a:xfrm>
          <a:prstGeom prst="rect">
            <a:avLst/>
          </a:prstGeom>
        </p:spPr>
      </p:pic>
      <p:pic>
        <p:nvPicPr>
          <p:cNvPr id="13" name="Picture 12" descr="Free Images : cloud, sky, wind, atmosphere, dark, weather ..."/>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92020" y="1828360"/>
            <a:ext cx="913995" cy="514122"/>
          </a:xfrm>
          <a:prstGeom prst="rect">
            <a:avLst/>
          </a:prstGeom>
        </p:spPr>
      </p:pic>
      <p:pic>
        <p:nvPicPr>
          <p:cNvPr id="14" name="Picture 13" descr="Rainy Street | This is part of my first experiment in ..."/>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92021" y="2569726"/>
            <a:ext cx="807759" cy="605819"/>
          </a:xfrm>
          <a:prstGeom prst="rect">
            <a:avLst/>
          </a:prstGeom>
        </p:spPr>
      </p:pic>
      <p:pic>
        <p:nvPicPr>
          <p:cNvPr id="15" name="Picture 14" descr="At Home, Writing: On a Cloudy Day by Rabindranath Tagore"/>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99780" y="3292401"/>
            <a:ext cx="859367" cy="644525"/>
          </a:xfrm>
          <a:prstGeom prst="rect">
            <a:avLst/>
          </a:prstGeom>
        </p:spPr>
      </p:pic>
      <p:pic>
        <p:nvPicPr>
          <p:cNvPr id="16" name="Picture 15" descr="A foggy morning | Happenings on the Hill"/>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25596" y="4012798"/>
            <a:ext cx="797855" cy="598391"/>
          </a:xfrm>
          <a:prstGeom prst="rect">
            <a:avLst/>
          </a:prstGeom>
        </p:spPr>
      </p:pic>
      <p:pic>
        <p:nvPicPr>
          <p:cNvPr id="17" name="Picture 16" descr="3.1.2 Vocabulario: El Clima | Spanish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42349" y="4769095"/>
            <a:ext cx="790594" cy="523768"/>
          </a:xfrm>
          <a:prstGeom prst="rect">
            <a:avLst/>
          </a:prstGeom>
        </p:spPr>
      </p:pic>
      <p:pic>
        <p:nvPicPr>
          <p:cNvPr id="18" name="Picture 17" descr="File:Windy Hill Wind Farm.jpg - Wikimedia Commons"/>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42349" y="5523066"/>
            <a:ext cx="781102" cy="517068"/>
          </a:xfrm>
          <a:prstGeom prst="rect">
            <a:avLst/>
          </a:prstGeom>
        </p:spPr>
      </p:pic>
      <p:pic>
        <p:nvPicPr>
          <p:cNvPr id="19" name="Picture 18" descr="Progressive Charlestown: UPDATED #2: Major Snowfall in the ..."/>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129996" y="6248323"/>
            <a:ext cx="857250" cy="461201"/>
          </a:xfrm>
          <a:prstGeom prst="rect">
            <a:avLst/>
          </a:prstGeom>
        </p:spPr>
      </p:pic>
      <p:pic>
        <p:nvPicPr>
          <p:cNvPr id="20" name="Picture 1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38850" y="3376612"/>
            <a:ext cx="114300" cy="104775"/>
          </a:xfrm>
          <a:prstGeom prst="rect">
            <a:avLst/>
          </a:prstGeom>
        </p:spPr>
      </p:pic>
      <p:pic>
        <p:nvPicPr>
          <p:cNvPr id="21" name="Picture 20">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609227" y="6119966"/>
            <a:ext cx="2352675" cy="609600"/>
          </a:xfrm>
          <a:prstGeom prst="rect">
            <a:avLst/>
          </a:prstGeom>
        </p:spPr>
      </p:pic>
      <p:pic>
        <p:nvPicPr>
          <p:cNvPr id="22" name="Picture 21">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55830" y="6248323"/>
            <a:ext cx="3482454" cy="676115"/>
          </a:xfrm>
          <a:prstGeom prst="rect">
            <a:avLst/>
          </a:prstGeom>
        </p:spPr>
      </p:pic>
      <p:pic>
        <p:nvPicPr>
          <p:cNvPr id="23" name="Picture 22">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177750" y="32999"/>
            <a:ext cx="2000250" cy="619125"/>
          </a:xfrm>
          <a:prstGeom prst="rect">
            <a:avLst/>
          </a:prstGeom>
        </p:spPr>
      </p:pic>
    </p:spTree>
    <p:extLst>
      <p:ext uri="{BB962C8B-B14F-4D97-AF65-F5344CB8AC3E}">
        <p14:creationId xmlns:p14="http://schemas.microsoft.com/office/powerpoint/2010/main" val="734082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1168400" y="650240"/>
            <a:ext cx="9845039" cy="5638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813" y="940264"/>
            <a:ext cx="2834232" cy="1127758"/>
          </a:xfrm>
          <a:prstGeom prst="rect">
            <a:avLst/>
          </a:prstGeom>
        </p:spPr>
      </p:pic>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0619" y="3469640"/>
            <a:ext cx="4800600" cy="638175"/>
          </a:xfrm>
          <a:prstGeom prst="rect">
            <a:avLst/>
          </a:prstGeom>
        </p:spPr>
      </p:pic>
      <p:pic>
        <p:nvPicPr>
          <p:cNvPr id="6" name="Picture 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2119" y="4241086"/>
            <a:ext cx="3800475" cy="695325"/>
          </a:xfrm>
          <a:prstGeom prst="rect">
            <a:avLst/>
          </a:prstGeom>
        </p:spPr>
      </p:pic>
      <p:pic>
        <p:nvPicPr>
          <p:cNvPr id="7" name="Picture 6">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3632" y="4928036"/>
            <a:ext cx="2457450" cy="619125"/>
          </a:xfrm>
          <a:prstGeom prst="rect">
            <a:avLst/>
          </a:prstGeom>
        </p:spPr>
      </p:pic>
      <p:pic>
        <p:nvPicPr>
          <p:cNvPr id="8" name="Picture 7">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91657" y="5524500"/>
            <a:ext cx="3581400" cy="723900"/>
          </a:xfrm>
          <a:prstGeom prst="rect">
            <a:avLst/>
          </a:prstGeom>
        </p:spPr>
      </p:pic>
      <p:pic>
        <p:nvPicPr>
          <p:cNvPr id="9" name="Picture 8">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8194" name="Picture 2" descr="Grinched Regular">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67716" y="1970311"/>
            <a:ext cx="5191125" cy="6858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Grinched Regular">
            <a:hlinkClick r:id="rId16"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19231" y="2759931"/>
            <a:ext cx="4143375" cy="67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479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596554" cy="6858000"/>
          </a:xfrm>
          <a:prstGeom prst="rect">
            <a:avLst/>
          </a:prstGeom>
        </p:spPr>
      </p:pic>
      <p:pic>
        <p:nvPicPr>
          <p:cNvPr id="3" name="Picture 2"/>
          <p:cNvPicPr>
            <a:picLocks noChangeAspect="1"/>
          </p:cNvPicPr>
          <p:nvPr/>
        </p:nvPicPr>
        <p:blipFill rotWithShape="1">
          <a:blip r:embed="rId2"/>
          <a:srcRect l="6914"/>
          <a:stretch/>
        </p:blipFill>
        <p:spPr>
          <a:xfrm>
            <a:off x="5275385" y="0"/>
            <a:ext cx="6916614" cy="6858000"/>
          </a:xfrm>
          <a:prstGeom prst="rect">
            <a:avLst/>
          </a:prstGeom>
          <a:ln>
            <a:noFill/>
          </a:ln>
        </p:spPr>
      </p:pic>
      <p:sp>
        <p:nvSpPr>
          <p:cNvPr id="4" name="Rounded Rectangle 3"/>
          <p:cNvSpPr/>
          <p:nvPr/>
        </p:nvSpPr>
        <p:spPr>
          <a:xfrm>
            <a:off x="1026942" y="854612"/>
            <a:ext cx="10142806" cy="5335173"/>
          </a:xfrm>
          <a:prstGeom prst="roundRect">
            <a:avLst>
              <a:gd name="adj" fmla="val 12860"/>
            </a:avLst>
          </a:prstGeom>
          <a:solidFill>
            <a:srgbClr val="F7F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Literacy at Home with Ms. Bransfield – week 1 (Nov. 1 – 5)</a:t>
            </a:r>
            <a:endParaRPr lang="en-US" dirty="0">
              <a:solidFill>
                <a:schemeClr val="tx1"/>
              </a:solidFill>
            </a:endParaRPr>
          </a:p>
          <a:p>
            <a:r>
              <a:rPr lang="en-US" dirty="0">
                <a:solidFill>
                  <a:schemeClr val="tx1"/>
                </a:solidFill>
              </a:rPr>
              <a:t>Hi boys and girls! I miss you all!  I hope everyone had a great Hallowe’en and had lots of yummy treats to eat.  Here are your Literacy activities for the week.</a:t>
            </a:r>
          </a:p>
          <a:p>
            <a:r>
              <a:rPr lang="en-US" dirty="0">
                <a:solidFill>
                  <a:schemeClr val="tx1"/>
                </a:solidFill>
              </a:rPr>
              <a:t> </a:t>
            </a:r>
          </a:p>
          <a:p>
            <a:r>
              <a:rPr lang="en-US" b="1" dirty="0">
                <a:solidFill>
                  <a:schemeClr val="tx1"/>
                </a:solidFill>
              </a:rPr>
              <a:t>Listen to Reading:</a:t>
            </a:r>
            <a:r>
              <a:rPr lang="en-US" dirty="0">
                <a:solidFill>
                  <a:schemeClr val="tx1"/>
                </a:solidFill>
              </a:rPr>
              <a:t>  Listen to a RAZ-Kids book or a Storyline Online book each day.  Tell a grownup about the beginning, middle, and ending.</a:t>
            </a:r>
          </a:p>
          <a:p>
            <a:r>
              <a:rPr lang="en-US" b="1" dirty="0">
                <a:solidFill>
                  <a:schemeClr val="tx1"/>
                </a:solidFill>
              </a:rPr>
              <a:t>Read to Yourself:  </a:t>
            </a:r>
            <a:r>
              <a:rPr lang="en-US" dirty="0">
                <a:solidFill>
                  <a:schemeClr val="tx1"/>
                </a:solidFill>
              </a:rPr>
              <a:t>Read a RAZ-Kids book to yourself each day.  Remember, no Robot Reading!</a:t>
            </a:r>
          </a:p>
          <a:p>
            <a:r>
              <a:rPr lang="en-US" b="1" dirty="0">
                <a:solidFill>
                  <a:schemeClr val="tx1"/>
                </a:solidFill>
              </a:rPr>
              <a:t>Read to Someone Else</a:t>
            </a:r>
            <a:r>
              <a:rPr lang="en-US" dirty="0">
                <a:solidFill>
                  <a:schemeClr val="tx1"/>
                </a:solidFill>
              </a:rPr>
              <a:t>:  Once you’ve finished practicing your RAZ-Kids book, read it to a grown-up!</a:t>
            </a:r>
          </a:p>
          <a:p>
            <a:r>
              <a:rPr lang="en-US" b="1" dirty="0">
                <a:solidFill>
                  <a:schemeClr val="tx1"/>
                </a:solidFill>
              </a:rPr>
              <a:t>Word Work:  (Choose one each day)  1) </a:t>
            </a:r>
            <a:r>
              <a:rPr lang="en-US" dirty="0">
                <a:solidFill>
                  <a:schemeClr val="tx1"/>
                </a:solidFill>
              </a:rPr>
              <a:t>Go to Spelling City and click on the –all words.  These are your words for this week.  Try some games!  Practice spelling them. </a:t>
            </a:r>
            <a:r>
              <a:rPr lang="en-US" b="1" dirty="0">
                <a:solidFill>
                  <a:schemeClr val="tx1"/>
                </a:solidFill>
              </a:rPr>
              <a:t>2) </a:t>
            </a:r>
            <a:r>
              <a:rPr lang="en-US" dirty="0">
                <a:solidFill>
                  <a:schemeClr val="tx1"/>
                </a:solidFill>
              </a:rPr>
              <a:t>Have fun playing Squiggle Park!  </a:t>
            </a:r>
            <a:r>
              <a:rPr lang="en-US" b="1" dirty="0">
                <a:solidFill>
                  <a:schemeClr val="tx1"/>
                </a:solidFill>
              </a:rPr>
              <a:t>3)</a:t>
            </a:r>
            <a:r>
              <a:rPr lang="en-US" dirty="0">
                <a:solidFill>
                  <a:schemeClr val="tx1"/>
                </a:solidFill>
              </a:rPr>
              <a:t> Practice your </a:t>
            </a:r>
            <a:r>
              <a:rPr lang="en-US" dirty="0" err="1">
                <a:solidFill>
                  <a:schemeClr val="tx1"/>
                </a:solidFill>
              </a:rPr>
              <a:t>Zoophonics</a:t>
            </a:r>
            <a:r>
              <a:rPr lang="en-US" dirty="0">
                <a:solidFill>
                  <a:schemeClr val="tx1"/>
                </a:solidFill>
              </a:rPr>
              <a:t> beginning blends</a:t>
            </a:r>
            <a:r>
              <a:rPr lang="en-US" dirty="0" smtClean="0">
                <a:solidFill>
                  <a:schemeClr val="tx1"/>
                </a:solidFill>
              </a:rPr>
              <a:t>. </a:t>
            </a:r>
            <a:r>
              <a:rPr lang="en-US" b="1" dirty="0" smtClean="0">
                <a:solidFill>
                  <a:schemeClr val="tx1"/>
                </a:solidFill>
              </a:rPr>
              <a:t>4)</a:t>
            </a:r>
            <a:r>
              <a:rPr lang="en-US" dirty="0" smtClean="0">
                <a:solidFill>
                  <a:schemeClr val="tx1"/>
                </a:solidFill>
              </a:rPr>
              <a:t> Practice your grade one sight words.</a:t>
            </a:r>
            <a:endParaRPr lang="en-US" dirty="0">
              <a:solidFill>
                <a:schemeClr val="tx1"/>
              </a:solidFill>
            </a:endParaRPr>
          </a:p>
          <a:p>
            <a:r>
              <a:rPr lang="en-US" b="1" dirty="0">
                <a:solidFill>
                  <a:schemeClr val="tx1"/>
                </a:solidFill>
              </a:rPr>
              <a:t>Work on Writing:  (Work on one each day)</a:t>
            </a:r>
            <a:r>
              <a:rPr lang="en-US" dirty="0">
                <a:solidFill>
                  <a:schemeClr val="tx1"/>
                </a:solidFill>
              </a:rPr>
              <a:t>  </a:t>
            </a:r>
            <a:r>
              <a:rPr lang="en-US" b="1" dirty="0">
                <a:solidFill>
                  <a:schemeClr val="tx1"/>
                </a:solidFill>
              </a:rPr>
              <a:t>1)</a:t>
            </a:r>
            <a:r>
              <a:rPr lang="en-US" dirty="0">
                <a:solidFill>
                  <a:schemeClr val="tx1"/>
                </a:solidFill>
              </a:rPr>
              <a:t> Show your grownups how neatly you can print by practicing writing your spelling words.  </a:t>
            </a:r>
            <a:r>
              <a:rPr lang="en-US" b="1" dirty="0">
                <a:solidFill>
                  <a:schemeClr val="tx1"/>
                </a:solidFill>
              </a:rPr>
              <a:t>2)</a:t>
            </a:r>
            <a:r>
              <a:rPr lang="en-US" dirty="0">
                <a:solidFill>
                  <a:schemeClr val="tx1"/>
                </a:solidFill>
              </a:rPr>
              <a:t> Write a “small moment” story about your Hallowe’en fun.</a:t>
            </a:r>
          </a:p>
        </p:txBody>
      </p:sp>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8555" y="6248400"/>
            <a:ext cx="1762514" cy="701315"/>
          </a:xfrm>
          <a:prstGeom prst="rect">
            <a:avLst/>
          </a:prstGeom>
        </p:spPr>
      </p:pic>
    </p:spTree>
    <p:extLst>
      <p:ext uri="{BB962C8B-B14F-4D97-AF65-F5344CB8AC3E}">
        <p14:creationId xmlns:p14="http://schemas.microsoft.com/office/powerpoint/2010/main" val="3328822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05840" y="650240"/>
            <a:ext cx="10170160" cy="561848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Border Oh The Places You'll Go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8560" y="2816225"/>
            <a:ext cx="4807585" cy="48075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rinched Reg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940" y="843428"/>
            <a:ext cx="4143375" cy="6762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7343" y="2322715"/>
            <a:ext cx="3247153" cy="987020"/>
          </a:xfrm>
          <a:prstGeom prst="rect">
            <a:avLst/>
          </a:prstGeom>
        </p:spPr>
      </p:pic>
      <p:pic>
        <p:nvPicPr>
          <p:cNvPr id="6" name="Picture 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7" name="Picture 6">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3429" y="6212703"/>
            <a:ext cx="1762514" cy="701315"/>
          </a:xfrm>
          <a:prstGeom prst="rect">
            <a:avLst/>
          </a:prstGeom>
        </p:spPr>
      </p:pic>
    </p:spTree>
    <p:extLst>
      <p:ext uri="{BB962C8B-B14F-4D97-AF65-F5344CB8AC3E}">
        <p14:creationId xmlns:p14="http://schemas.microsoft.com/office/powerpoint/2010/main" val="893055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ibrary of directional signposts to places kids reading vector library png  files ▻▻▻ Clipart Art 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44" y="101427"/>
            <a:ext cx="2216156" cy="67565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6831" y="336476"/>
            <a:ext cx="4800600" cy="638175"/>
          </a:xfrm>
          <a:prstGeom prst="rect">
            <a:avLst/>
          </a:prstGeom>
        </p:spPr>
      </p:pic>
      <p:pic>
        <p:nvPicPr>
          <p:cNvPr id="4" name="Picture 3">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1131" y="2322715"/>
            <a:ext cx="3247153" cy="987020"/>
          </a:xfrm>
          <a:prstGeom prst="rect">
            <a:avLst/>
          </a:prstGeom>
        </p:spPr>
      </p:pic>
      <p:pic>
        <p:nvPicPr>
          <p:cNvPr id="5" name="Picture 4">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764" y="6054437"/>
            <a:ext cx="2352675" cy="609600"/>
          </a:xfrm>
          <a:prstGeom prst="rect">
            <a:avLst/>
          </a:prstGeom>
        </p:spPr>
      </p:pic>
      <p:pic>
        <p:nvPicPr>
          <p:cNvPr id="6" name="Picture 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851" y="6156685"/>
            <a:ext cx="1762514" cy="701315"/>
          </a:xfrm>
          <a:prstGeom prst="rect">
            <a:avLst/>
          </a:prstGeom>
        </p:spPr>
      </p:pic>
    </p:spTree>
    <p:extLst>
      <p:ext uri="{BB962C8B-B14F-4D97-AF65-F5344CB8AC3E}">
        <p14:creationId xmlns:p14="http://schemas.microsoft.com/office/powerpoint/2010/main" val="2270693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52336B98498E43AC9572A6FA50282B" ma:contentTypeVersion="14" ma:contentTypeDescription="Create a new document." ma:contentTypeScope="" ma:versionID="c2c1e949469304d109f5131a48f4a028">
  <xsd:schema xmlns:xsd="http://www.w3.org/2001/XMLSchema" xmlns:xs="http://www.w3.org/2001/XMLSchema" xmlns:p="http://schemas.microsoft.com/office/2006/metadata/properties" xmlns:ns3="717987ee-c82c-4776-b480-5ff807c8c756" xmlns:ns4="41cffffa-8dd5-4313-8dd0-b34bdcf68c09" targetNamespace="http://schemas.microsoft.com/office/2006/metadata/properties" ma:root="true" ma:fieldsID="04abf1de2714d9c8091feabd81fdbf4a" ns3:_="" ns4:_="">
    <xsd:import namespace="717987ee-c82c-4776-b480-5ff807c8c756"/>
    <xsd:import namespace="41cffffa-8dd5-4313-8dd0-b34bdcf68c09"/>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987ee-c82c-4776-b480-5ff807c8c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cffffa-8dd5-4313-8dd0-b34bdcf68c0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74773C-E43E-4A35-AF2A-F04279F81B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7987ee-c82c-4776-b480-5ff807c8c756"/>
    <ds:schemaRef ds:uri="41cffffa-8dd5-4313-8dd0-b34bdcf68c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7D012A-384D-4BF7-880A-AC1ED23EF4FD}">
  <ds:schemaRefs>
    <ds:schemaRef ds:uri="http://purl.org/dc/terms/"/>
    <ds:schemaRef ds:uri="http://schemas.openxmlformats.org/package/2006/metadata/core-properties"/>
    <ds:schemaRef ds:uri="717987ee-c82c-4776-b480-5ff807c8c756"/>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41cffffa-8dd5-4313-8dd0-b34bdcf68c09"/>
    <ds:schemaRef ds:uri="http://www.w3.org/XML/1998/namespace"/>
  </ds:schemaRefs>
</ds:datastoreItem>
</file>

<file path=customXml/itemProps3.xml><?xml version="1.0" encoding="utf-8"?>
<ds:datastoreItem xmlns:ds="http://schemas.openxmlformats.org/officeDocument/2006/customXml" ds:itemID="{95E9954D-C66D-43BB-8D18-E1708C8D33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4241</TotalTime>
  <Words>1667</Words>
  <Application>Microsoft Office PowerPoint</Application>
  <PresentationFormat>Widescreen</PresentationFormat>
  <Paragraphs>30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Anglophone School Districts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Bransfield, Krista (ASD-N)</dc:creator>
  <cp:lastModifiedBy>Bransfield, Krista (ASD-N)</cp:lastModifiedBy>
  <cp:revision>60</cp:revision>
  <dcterms:created xsi:type="dcterms:W3CDTF">2020-10-09T16:44:27Z</dcterms:created>
  <dcterms:modified xsi:type="dcterms:W3CDTF">2021-11-01T13:28:00Z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0x0101007D52336B98498E43AC9572A6FA50282B</vt:lpwstr>
  </property>
</Properties>
</file>