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304" r:id="rId15"/>
    <p:sldId id="277" r:id="rId16"/>
    <p:sldId id="274" r:id="rId17"/>
    <p:sldId id="301" r:id="rId18"/>
    <p:sldId id="268" r:id="rId19"/>
    <p:sldId id="278" r:id="rId20"/>
    <p:sldId id="282" r:id="rId21"/>
    <p:sldId id="284" r:id="rId22"/>
    <p:sldId id="286" r:id="rId23"/>
    <p:sldId id="280"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az-kids.com/" TargetMode="External"/><Relationship Id="rId7" Type="http://schemas.openxmlformats.org/officeDocument/2006/relationships/slide" Target="slide6.xml"/><Relationship Id="rId12"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11.xml"/><Relationship Id="rId5" Type="http://schemas.openxmlformats.org/officeDocument/2006/relationships/slide" Target="slide2.xml"/><Relationship Id="rId10"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4.png"/><Relationship Id="rId18" Type="http://schemas.openxmlformats.org/officeDocument/2006/relationships/image" Target="../media/image73.png"/><Relationship Id="rId3" Type="http://schemas.openxmlformats.org/officeDocument/2006/relationships/image" Target="../media/image67.jpeg"/><Relationship Id="rId21" Type="http://schemas.openxmlformats.org/officeDocument/2006/relationships/hyperlink" Target="https://www.youtube.com/watch?v=j3EYciNco58" TargetMode="External"/><Relationship Id="rId7" Type="http://schemas.openxmlformats.org/officeDocument/2006/relationships/image" Target="../media/image70.png"/><Relationship Id="rId12" Type="http://schemas.openxmlformats.org/officeDocument/2006/relationships/slide" Target="slide12.xml"/><Relationship Id="rId17" Type="http://schemas.openxmlformats.org/officeDocument/2006/relationships/hyperlink" Target="https://www.youtube.com/watch?v=HKxAjCqc3wU" TargetMode="External"/><Relationship Id="rId2" Type="http://schemas.openxmlformats.org/officeDocument/2006/relationships/image" Target="../media/image66.jpeg"/><Relationship Id="rId16" Type="http://schemas.openxmlformats.org/officeDocument/2006/relationships/image" Target="../media/image72.png"/><Relationship Id="rId20"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7.png"/><Relationship Id="rId5" Type="http://schemas.openxmlformats.org/officeDocument/2006/relationships/image" Target="../media/image69.jpeg"/><Relationship Id="rId15" Type="http://schemas.openxmlformats.org/officeDocument/2006/relationships/image" Target="../media/image71.png"/><Relationship Id="rId10" Type="http://schemas.openxmlformats.org/officeDocument/2006/relationships/slide" Target="slide6.xml"/><Relationship Id="rId19" Type="http://schemas.openxmlformats.org/officeDocument/2006/relationships/hyperlink" Target="https://www.youtube.com/watch?v=9cu7C07pNbA" TargetMode="External"/><Relationship Id="rId4" Type="http://schemas.openxmlformats.org/officeDocument/2006/relationships/image" Target="../media/image68.jpeg"/><Relationship Id="rId9" Type="http://schemas.openxmlformats.org/officeDocument/2006/relationships/image" Target="../media/image15.png"/><Relationship Id="rId14" Type="http://schemas.openxmlformats.org/officeDocument/2006/relationships/hyperlink" Target="https://play.squigglepark.com/squigglepark/index.html" TargetMode="External"/><Relationship Id="rId22" Type="http://schemas.openxmlformats.org/officeDocument/2006/relationships/image" Target="../media/image75.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77.png"/><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image" Target="../media/image15.png"/><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png"/><Relationship Id="rId7" Type="http://schemas.openxmlformats.org/officeDocument/2006/relationships/hyperlink" Target="https://www.youtube.com/c/GoNoodle/videos" TargetMode="External"/><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82.png"/><Relationship Id="rId4" Type="http://schemas.openxmlformats.org/officeDocument/2006/relationships/image" Target="../media/image51.png"/><Relationship Id="rId9" Type="http://schemas.openxmlformats.org/officeDocument/2006/relationships/hyperlink" Target="https://www.youtube.com/c/CosmicKidsYog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20.xml"/><Relationship Id="rId5" Type="http://schemas.openxmlformats.org/officeDocument/2006/relationships/image" Target="../media/image83.png"/><Relationship Id="rId10" Type="http://schemas.openxmlformats.org/officeDocument/2006/relationships/image" Target="../media/image85.png"/><Relationship Id="rId4" Type="http://schemas.openxmlformats.org/officeDocument/2006/relationships/hyperlink" Target="https://play.dreambox.com/login/knjs/mqtz" TargetMode="External"/><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84.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6.xml"/><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slide" Target="slide16.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3.png"/><Relationship Id="rId2" Type="http://schemas.openxmlformats.org/officeDocument/2006/relationships/image" Target="../media/image89.jp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slide" Target="slide2.xml"/><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3.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12.png"/><Relationship Id="rId10" Type="http://schemas.openxmlformats.org/officeDocument/2006/relationships/image" Target="../media/image24.png"/><Relationship Id="rId19" Type="http://schemas.openxmlformats.org/officeDocument/2006/relationships/slide" Target="slide2.xml"/><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5" Type="http://schemas.openxmlformats.org/officeDocument/2006/relationships/slide" Target="slide5.xml"/><Relationship Id="rId2" Type="http://schemas.openxmlformats.org/officeDocument/2006/relationships/image" Target="../media/image34.png"/><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6.pn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slide" Target="slide3.xml"/><Relationship Id="rId10" Type="http://schemas.openxmlformats.org/officeDocument/2006/relationships/image" Target="../media/image41.png"/><Relationship Id="rId19" Type="http://schemas.openxmlformats.org/officeDocument/2006/relationships/image" Target="../media/image50.gif"/><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slide" Target="slide2.xml"/><Relationship Id="rId17" Type="http://schemas.openxmlformats.org/officeDocument/2006/relationships/image" Target="../media/image2.png"/><Relationship Id="rId2" Type="http://schemas.openxmlformats.org/officeDocument/2006/relationships/image" Target="../media/image1.jpeg"/><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image" Target="../media/image54.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youtube.com/watch?v=HKxAjCqc3wU" TargetMode="External"/><Relationship Id="rId7" Type="http://schemas.openxmlformats.org/officeDocument/2006/relationships/image" Target="../media/image1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ww.youtube.com/watch?v=j3EYciNco58" TargetMode="External"/><Relationship Id="rId4" Type="http://schemas.openxmlformats.org/officeDocument/2006/relationships/hyperlink" Target="https://www.youtube.com/watch?v=9cu7C07pNbA"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6.png"/><Relationship Id="rId7" Type="http://schemas.openxmlformats.org/officeDocument/2006/relationships/image" Target="../media/image1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Welcome to the 1 Bransfield Virtual Classroom!  Have fun exploring!  For this week’s activities for Literacy and Numeracy, click on the Literacy and Numeracy tabs and check out the weekly message for each one!</a:t>
            </a:r>
          </a:p>
          <a:p>
            <a:r>
              <a:rPr lang="en-US" dirty="0"/>
              <a:t> </a:t>
            </a:r>
          </a:p>
          <a:p>
            <a:r>
              <a:rPr lang="en-US" dirty="0"/>
              <a:t>If you have any questions, please email krista.bransfield@nbed.nb.ca</a:t>
            </a:r>
          </a:p>
        </p:txBody>
      </p:sp>
      <p:pic>
        <p:nvPicPr>
          <p:cNvPr id="1026"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324" y="1814330"/>
            <a:ext cx="2343150" cy="49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4" name="Picture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pic>
        <p:nvPicPr>
          <p:cNvPr id="2050"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0066" y="1829205"/>
            <a:ext cx="459105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534160" y="1036320"/>
            <a:ext cx="9245600" cy="5019040"/>
          </a:xfrm>
          <a:prstGeom prst="rect">
            <a:avLst/>
          </a:prstGeom>
          <a:solidFill>
            <a:schemeClr val="bg1"/>
          </a:solid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421458" y="1139716"/>
            <a:ext cx="3364005" cy="2962021"/>
          </a:xfrm>
          <a:prstGeom prst="rect">
            <a:avLst/>
          </a:prstGeom>
        </p:spPr>
      </p:pic>
      <p:pic>
        <p:nvPicPr>
          <p:cNvPr id="4" name="Picture 3"/>
          <p:cNvPicPr>
            <a:picLocks noChangeAspect="1"/>
          </p:cNvPicPr>
          <p:nvPr/>
        </p:nvPicPr>
        <p:blipFill>
          <a:blip r:embed="rId4"/>
          <a:stretch>
            <a:fillRect/>
          </a:stretch>
        </p:blipFill>
        <p:spPr>
          <a:xfrm>
            <a:off x="3178761" y="4322405"/>
            <a:ext cx="6279453" cy="1512287"/>
          </a:xfrm>
          <a:prstGeom prst="rect">
            <a:avLst/>
          </a:prstGeom>
        </p:spPr>
      </p:pic>
    </p:spTree>
    <p:extLst>
      <p:ext uri="{BB962C8B-B14F-4D97-AF65-F5344CB8AC3E}">
        <p14:creationId xmlns:p14="http://schemas.microsoft.com/office/powerpoint/2010/main" val="138528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9" name="Picture 1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4633" y="210331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92820" y="3299974"/>
            <a:ext cx="5091549" cy="5629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inched Regular">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1271" y="4342731"/>
            <a:ext cx="1947175" cy="6926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inched Regular">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3112" y="5123873"/>
            <a:ext cx="1331893" cy="5766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rinched Regular">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6546" y="5127017"/>
            <a:ext cx="1307165" cy="57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49615" y="1082386"/>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5122" name="Picture 2" descr="Grinched Regu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8504" y="3325755"/>
            <a:ext cx="8543925" cy="504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nched Regular">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827" y="4293681"/>
            <a:ext cx="4981575" cy="46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a:p>
            <a:pPr algn="ctr"/>
            <a:r>
              <a:rPr lang="en-US" sz="1200" dirty="0" smtClean="0">
                <a:solidFill>
                  <a:schemeClr val="tx1"/>
                </a:solidFill>
              </a:rPr>
              <a:t>and</a:t>
            </a:r>
          </a:p>
          <a:p>
            <a:pPr algn="ctr"/>
            <a:r>
              <a:rPr lang="en-US" sz="1200" dirty="0" smtClean="0">
                <a:solidFill>
                  <a:schemeClr val="tx1"/>
                </a:solidFill>
              </a:rPr>
              <a:t>are</a:t>
            </a:r>
          </a:p>
          <a:p>
            <a:pPr algn="ctr"/>
            <a:r>
              <a:rPr lang="en-US" sz="1200" dirty="0" smtClean="0">
                <a:solidFill>
                  <a:schemeClr val="tx1"/>
                </a:solidFill>
              </a:rPr>
              <a:t>as</a:t>
            </a:r>
          </a:p>
          <a:p>
            <a:pPr algn="ctr"/>
            <a:r>
              <a:rPr lang="en-US" sz="1200" dirty="0" smtClean="0">
                <a:solidFill>
                  <a:schemeClr val="tx1"/>
                </a:solidFill>
              </a:rPr>
              <a:t>at</a:t>
            </a:r>
          </a:p>
          <a:p>
            <a:pPr algn="ctr"/>
            <a:r>
              <a:rPr lang="en-US" sz="1200" dirty="0" smtClean="0">
                <a:solidFill>
                  <a:schemeClr val="tx1"/>
                </a:solidFill>
              </a:rPr>
              <a:t>be</a:t>
            </a:r>
          </a:p>
          <a:p>
            <a:pPr algn="ctr"/>
            <a:r>
              <a:rPr lang="en-US" sz="1200" dirty="0" smtClean="0">
                <a:solidFill>
                  <a:schemeClr val="tx1"/>
                </a:solidFill>
              </a:rPr>
              <a:t>for</a:t>
            </a:r>
          </a:p>
          <a:p>
            <a:pPr algn="ctr"/>
            <a:r>
              <a:rPr lang="en-US" sz="1200" dirty="0" smtClean="0">
                <a:solidFill>
                  <a:schemeClr val="tx1"/>
                </a:solidFill>
              </a:rPr>
              <a:t>from</a:t>
            </a:r>
          </a:p>
          <a:p>
            <a:pPr algn="ctr"/>
            <a:r>
              <a:rPr lang="en-US" sz="1200" dirty="0" smtClean="0">
                <a:solidFill>
                  <a:schemeClr val="tx1"/>
                </a:solidFill>
              </a:rPr>
              <a:t>had</a:t>
            </a:r>
          </a:p>
          <a:p>
            <a:pPr algn="ctr"/>
            <a:r>
              <a:rPr lang="en-US" sz="1200" dirty="0" smtClean="0">
                <a:solidFill>
                  <a:schemeClr val="tx1"/>
                </a:solidFill>
              </a:rPr>
              <a:t>he</a:t>
            </a:r>
          </a:p>
          <a:p>
            <a:pPr algn="ctr"/>
            <a:r>
              <a:rPr lang="en-US" sz="1200" dirty="0" smtClean="0">
                <a:solidFill>
                  <a:schemeClr val="tx1"/>
                </a:solidFill>
              </a:rPr>
              <a:t>his</a:t>
            </a:r>
          </a:p>
          <a:p>
            <a:pPr algn="ctr"/>
            <a:r>
              <a:rPr lang="en-US" sz="1200" dirty="0" smtClean="0">
                <a:solidFill>
                  <a:schemeClr val="tx1"/>
                </a:solidFill>
              </a:rPr>
              <a:t>I</a:t>
            </a:r>
          </a:p>
          <a:p>
            <a:pPr algn="ctr"/>
            <a:r>
              <a:rPr lang="en-US" sz="1200" dirty="0" smtClean="0">
                <a:solidFill>
                  <a:schemeClr val="tx1"/>
                </a:solidFill>
              </a:rPr>
              <a:t>In</a:t>
            </a:r>
          </a:p>
          <a:p>
            <a:pPr algn="ctr"/>
            <a:r>
              <a:rPr lang="en-US" sz="1200" dirty="0" smtClean="0">
                <a:solidFill>
                  <a:schemeClr val="tx1"/>
                </a:solidFill>
              </a:rPr>
              <a:t>is</a:t>
            </a:r>
          </a:p>
          <a:p>
            <a:pPr algn="ctr"/>
            <a:r>
              <a:rPr lang="en-US" sz="1200" dirty="0" smtClean="0">
                <a:solidFill>
                  <a:schemeClr val="tx1"/>
                </a:solidFill>
              </a:rPr>
              <a:t>it</a:t>
            </a:r>
          </a:p>
          <a:p>
            <a:pPr algn="ctr"/>
            <a:r>
              <a:rPr lang="en-US" sz="1200" dirty="0" smtClean="0">
                <a:solidFill>
                  <a:schemeClr val="tx1"/>
                </a:solidFill>
              </a:rPr>
              <a:t>of</a:t>
            </a:r>
          </a:p>
          <a:p>
            <a:pPr algn="ctr"/>
            <a:r>
              <a:rPr lang="en-US" sz="1200" dirty="0" smtClean="0">
                <a:solidFill>
                  <a:schemeClr val="tx1"/>
                </a:solidFill>
              </a:rPr>
              <a:t>on</a:t>
            </a:r>
          </a:p>
          <a:p>
            <a:pPr algn="ctr"/>
            <a:r>
              <a:rPr lang="en-US" sz="1200" dirty="0" smtClean="0">
                <a:solidFill>
                  <a:schemeClr val="tx1"/>
                </a:solidFill>
              </a:rPr>
              <a:t>or</a:t>
            </a:r>
          </a:p>
          <a:p>
            <a:pPr algn="ctr"/>
            <a:r>
              <a:rPr lang="en-US" sz="1200" dirty="0" smtClean="0">
                <a:solidFill>
                  <a:schemeClr val="tx1"/>
                </a:solidFill>
              </a:rPr>
              <a:t>that</a:t>
            </a:r>
          </a:p>
          <a:p>
            <a:pPr algn="ctr"/>
            <a:r>
              <a:rPr lang="en-US" sz="1200" dirty="0" smtClean="0">
                <a:solidFill>
                  <a:schemeClr val="tx1"/>
                </a:solidFill>
              </a:rPr>
              <a:t>the</a:t>
            </a:r>
          </a:p>
          <a:p>
            <a:pPr algn="ctr"/>
            <a:r>
              <a:rPr lang="en-US" sz="1200" dirty="0" smtClean="0">
                <a:solidFill>
                  <a:schemeClr val="tx1"/>
                </a:solidFill>
              </a:rPr>
              <a:t>they</a:t>
            </a:r>
          </a:p>
          <a:p>
            <a:pPr algn="ctr"/>
            <a:r>
              <a:rPr lang="en-US" sz="1200" dirty="0" smtClean="0">
                <a:solidFill>
                  <a:schemeClr val="tx1"/>
                </a:solidFill>
              </a:rPr>
              <a:t>to</a:t>
            </a:r>
          </a:p>
          <a:p>
            <a:pPr algn="ctr"/>
            <a:r>
              <a:rPr lang="en-US" sz="1200" dirty="0" smtClean="0">
                <a:solidFill>
                  <a:schemeClr val="tx1"/>
                </a:solidFill>
              </a:rPr>
              <a:t>was</a:t>
            </a:r>
          </a:p>
          <a:p>
            <a:pPr algn="ctr"/>
            <a:r>
              <a:rPr lang="en-US" sz="1200" dirty="0" smtClean="0">
                <a:solidFill>
                  <a:schemeClr val="tx1"/>
                </a:solidFill>
              </a:rPr>
              <a:t>with</a:t>
            </a:r>
          </a:p>
          <a:p>
            <a:pPr algn="ctr"/>
            <a:r>
              <a:rPr lang="en-US" sz="1200" dirty="0" smtClean="0">
                <a:solidFill>
                  <a:schemeClr val="tx1"/>
                </a:solidFill>
              </a:rPr>
              <a:t>you</a:t>
            </a:r>
            <a:endParaRPr lang="en-US" sz="1200" dirty="0">
              <a:solidFill>
                <a:schemeClr val="tx1"/>
              </a:solidFill>
            </a:endParaRPr>
          </a:p>
        </p:txBody>
      </p:sp>
    </p:spTree>
    <p:extLst>
      <p:ext uri="{BB962C8B-B14F-4D97-AF65-F5344CB8AC3E}">
        <p14:creationId xmlns:p14="http://schemas.microsoft.com/office/powerpoint/2010/main" val="135952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2" name="Picture 8"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inched Regul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1186" y="2566161"/>
            <a:ext cx="3437569" cy="7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solidFill>
                <a:srgbClr val="000000"/>
              </a:solidFill>
              <a:latin typeface="Times New Roman" panose="02020603050405020304" pitchFamily="18" charset="0"/>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8"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569" y="1317941"/>
            <a:ext cx="3034721" cy="641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30293715"/>
              </p:ext>
            </p:extLst>
          </p:nvPr>
        </p:nvGraphicFramePr>
        <p:xfrm>
          <a:off x="2162628" y="2191295"/>
          <a:ext cx="8128000" cy="3205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28758455"/>
                    </a:ext>
                  </a:extLst>
                </a:gridCol>
                <a:gridCol w="1625600">
                  <a:extLst>
                    <a:ext uri="{9D8B030D-6E8A-4147-A177-3AD203B41FA5}">
                      <a16:colId xmlns:a16="http://schemas.microsoft.com/office/drawing/2014/main" val="1363718836"/>
                    </a:ext>
                  </a:extLst>
                </a:gridCol>
                <a:gridCol w="1625600">
                  <a:extLst>
                    <a:ext uri="{9D8B030D-6E8A-4147-A177-3AD203B41FA5}">
                      <a16:colId xmlns:a16="http://schemas.microsoft.com/office/drawing/2014/main" val="3521796699"/>
                    </a:ext>
                  </a:extLst>
                </a:gridCol>
                <a:gridCol w="1625600">
                  <a:extLst>
                    <a:ext uri="{9D8B030D-6E8A-4147-A177-3AD203B41FA5}">
                      <a16:colId xmlns:a16="http://schemas.microsoft.com/office/drawing/2014/main" val="2472068110"/>
                    </a:ext>
                  </a:extLst>
                </a:gridCol>
                <a:gridCol w="1625600">
                  <a:extLst>
                    <a:ext uri="{9D8B030D-6E8A-4147-A177-3AD203B41FA5}">
                      <a16:colId xmlns:a16="http://schemas.microsoft.com/office/drawing/2014/main" val="2732390236"/>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5727939"/>
                  </a:ext>
                </a:extLst>
              </a:tr>
              <a:tr h="370840">
                <a:tc>
                  <a:txBody>
                    <a:bodyPr/>
                    <a:lstStyle/>
                    <a:p>
                      <a:pPr algn="l"/>
                      <a:r>
                        <a:rPr lang="en-US" sz="1200" b="0" i="0" dirty="0" smtClean="0">
                          <a:solidFill>
                            <a:srgbClr val="000000"/>
                          </a:solidFill>
                          <a:effectLst/>
                          <a:latin typeface="Times New Roman" panose="02020603050405020304" pitchFamily="18" charset="0"/>
                        </a:rPr>
                        <a:t>*10-Pin Bowling (see</a:t>
                      </a:r>
                    </a:p>
                    <a:p>
                      <a:pPr algn="l"/>
                      <a:r>
                        <a:rPr lang="en-US" sz="1200" b="0" i="0" dirty="0" smtClean="0">
                          <a:solidFill>
                            <a:srgbClr val="000000"/>
                          </a:solidFill>
                          <a:effectLst/>
                          <a:latin typeface="Times New Roman" panose="02020603050405020304" pitchFamily="18" charset="0"/>
                        </a:rPr>
                        <a:t>attached sheet)</a:t>
                      </a:r>
                    </a:p>
                    <a:p>
                      <a:pPr algn="l"/>
                      <a:r>
                        <a:rPr lang="en-US" sz="1200" b="0" i="0" dirty="0" smtClean="0">
                          <a:solidFill>
                            <a:srgbClr val="000000"/>
                          </a:solidFill>
                          <a:effectLst/>
                          <a:latin typeface="Times New Roman" panose="02020603050405020304" pitchFamily="18" charset="0"/>
                        </a:rPr>
                        <a:t>*Look at the</a:t>
                      </a:r>
                    </a:p>
                    <a:p>
                      <a:pPr algn="l"/>
                      <a:r>
                        <a:rPr lang="en-US" sz="1200" b="0" i="0" dirty="0" smtClean="0">
                          <a:solidFill>
                            <a:srgbClr val="000000"/>
                          </a:solidFill>
                          <a:effectLst/>
                          <a:latin typeface="Times New Roman" panose="02020603050405020304" pitchFamily="18" charset="0"/>
                        </a:rPr>
                        <a:t>combinations of 10</a:t>
                      </a:r>
                    </a:p>
                    <a:p>
                      <a:pPr algn="l"/>
                      <a:r>
                        <a:rPr lang="en-US" sz="1200" b="0" i="0" dirty="0" smtClean="0">
                          <a:solidFill>
                            <a:srgbClr val="000000"/>
                          </a:solidFill>
                          <a:effectLst/>
                          <a:latin typeface="Times New Roman" panose="02020603050405020304" pitchFamily="18" charset="0"/>
                        </a:rPr>
                        <a:t>on the worksheet. On</a:t>
                      </a:r>
                    </a:p>
                    <a:p>
                      <a:pPr algn="l"/>
                      <a:r>
                        <a:rPr lang="en-US" sz="1200" b="0" i="0" dirty="0" smtClean="0">
                          <a:solidFill>
                            <a:srgbClr val="000000"/>
                          </a:solidFill>
                          <a:effectLst/>
                          <a:latin typeface="Times New Roman" panose="02020603050405020304" pitchFamily="18" charset="0"/>
                        </a:rPr>
                        <a:t>the back of your</a:t>
                      </a:r>
                    </a:p>
                    <a:p>
                      <a:pPr algn="l"/>
                      <a:r>
                        <a:rPr lang="en-US" sz="1200" b="0" i="0" dirty="0" smtClean="0">
                          <a:solidFill>
                            <a:srgbClr val="000000"/>
                          </a:solidFill>
                          <a:effectLst/>
                          <a:latin typeface="Times New Roman" panose="02020603050405020304" pitchFamily="18" charset="0"/>
                        </a:rPr>
                        <a:t>sheet, write out all of</a:t>
                      </a:r>
                    </a:p>
                    <a:p>
                      <a:pPr algn="l"/>
                      <a:r>
                        <a:rPr lang="en-US" sz="1200" b="0" i="0" dirty="0" smtClean="0">
                          <a:solidFill>
                            <a:srgbClr val="000000"/>
                          </a:solidFill>
                          <a:effectLst/>
                          <a:latin typeface="Times New Roman" panose="02020603050405020304" pitchFamily="18" charset="0"/>
                        </a:rPr>
                        <a:t>the friends of 10. For</a:t>
                      </a:r>
                    </a:p>
                    <a:p>
                      <a:pPr algn="l"/>
                      <a:r>
                        <a:rPr lang="en-US" sz="1200" b="0" i="0" dirty="0" smtClean="0">
                          <a:solidFill>
                            <a:srgbClr val="000000"/>
                          </a:solidFill>
                          <a:effectLst/>
                          <a:latin typeface="Times New Roman" panose="02020603050405020304" pitchFamily="18" charset="0"/>
                        </a:rPr>
                        <a:t>example, 1 + 10 and</a:t>
                      </a:r>
                    </a:p>
                    <a:p>
                      <a:pPr algn="l"/>
                      <a:r>
                        <a:rPr lang="en-US" sz="1200" b="0" i="0" dirty="0" smtClean="0">
                          <a:solidFill>
                            <a:srgbClr val="000000"/>
                          </a:solidFill>
                          <a:effectLst/>
                          <a:latin typeface="Times New Roman" panose="02020603050405020304" pitchFamily="18" charset="0"/>
                        </a:rPr>
                        <a:t>10 + 1)</a:t>
                      </a:r>
                    </a:p>
                    <a:p>
                      <a:pPr algn="l"/>
                      <a:r>
                        <a:rPr lang="en-US" sz="1200" b="0" i="0" dirty="0" smtClean="0">
                          <a:solidFill>
                            <a:srgbClr val="000000"/>
                          </a:solidFill>
                          <a:effectLst/>
                          <a:latin typeface="Times New Roman" panose="02020603050405020304" pitchFamily="18" charset="0"/>
                        </a:rPr>
                        <a:t>*</a:t>
                      </a:r>
                      <a:r>
                        <a:rPr lang="en-US" sz="1200" b="0" i="0" dirty="0" err="1" smtClean="0">
                          <a:solidFill>
                            <a:srgbClr val="000000"/>
                          </a:solidFill>
                          <a:effectLst/>
                          <a:latin typeface="Times New Roman" panose="02020603050405020304" pitchFamily="18" charset="0"/>
                        </a:rPr>
                        <a:t>DreamBox</a:t>
                      </a:r>
                      <a:endParaRPr lang="en-US" sz="1200" b="0" i="0" dirty="0" smtClean="0">
                        <a:solidFill>
                          <a:srgbClr val="000000"/>
                        </a:solidFill>
                        <a:effectLst/>
                        <a:latin typeface="Times New Roman" panose="02020603050405020304" pitchFamily="18" charset="0"/>
                      </a:endParaRPr>
                    </a:p>
                    <a:p>
                      <a:endParaRPr lang="en-US" dirty="0"/>
                    </a:p>
                  </a:txBody>
                  <a:tcPr/>
                </a:tc>
                <a:tc>
                  <a:txBody>
                    <a:bodyPr/>
                    <a:lstStyle/>
                    <a:p>
                      <a:r>
                        <a:rPr lang="en-US" sz="1200" b="0" i="0" dirty="0" smtClean="0">
                          <a:solidFill>
                            <a:srgbClr val="000000"/>
                          </a:solidFill>
                          <a:effectLst/>
                          <a:latin typeface="Times New Roman" panose="02020603050405020304" pitchFamily="18" charset="0"/>
                        </a:rPr>
                        <a:t>*I have a machine that adds 5 to every number I put in. If I put in 4, what comes out? If I put in 16, what comes out? If I put in 12, what comes out? If I put in 25, what comes out? If I put in 54, what comes out? Try a few more and record all of your answers. *</a:t>
                      </a:r>
                      <a:r>
                        <a:rPr lang="en-US" sz="1200" b="0" i="0" dirty="0" err="1" smtClean="0">
                          <a:solidFill>
                            <a:srgbClr val="000000"/>
                          </a:solidFill>
                          <a:effectLst/>
                          <a:latin typeface="Times New Roman" panose="02020603050405020304" pitchFamily="18" charset="0"/>
                        </a:rPr>
                        <a:t>Dinasaur</a:t>
                      </a:r>
                      <a:r>
                        <a:rPr lang="en-US" sz="1200" b="0" i="0" dirty="0" smtClean="0">
                          <a:solidFill>
                            <a:srgbClr val="000000"/>
                          </a:solidFill>
                          <a:effectLst/>
                          <a:latin typeface="Times New Roman" panose="02020603050405020304" pitchFamily="18" charset="0"/>
                        </a:rPr>
                        <a:t> Addition Story (see attached sheet) *</a:t>
                      </a:r>
                      <a:r>
                        <a:rPr lang="en-US" sz="1200" b="0" i="0" dirty="0" err="1" smtClean="0">
                          <a:solidFill>
                            <a:srgbClr val="000000"/>
                          </a:solidFill>
                          <a:effectLst/>
                          <a:latin typeface="Times New Roman" panose="02020603050405020304" pitchFamily="18" charset="0"/>
                        </a:rPr>
                        <a:t>DreamBox</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*More Addition Stories (see attached sheet) *</a:t>
                      </a:r>
                      <a:r>
                        <a:rPr lang="en-US" sz="1200" b="0" i="0" dirty="0" err="1" smtClean="0">
                          <a:solidFill>
                            <a:srgbClr val="000000"/>
                          </a:solidFill>
                          <a:effectLst/>
                          <a:latin typeface="Times New Roman" panose="02020603050405020304" pitchFamily="18" charset="0"/>
                        </a:rPr>
                        <a:t>DreamBox</a:t>
                      </a:r>
                      <a:r>
                        <a:rPr lang="en-US" sz="1200" b="0" i="0" dirty="0" smtClean="0">
                          <a:solidFill>
                            <a:srgbClr val="000000"/>
                          </a:solidFill>
                          <a:effectLst/>
                          <a:latin typeface="Times New Roman" panose="02020603050405020304" pitchFamily="18" charset="0"/>
                        </a:rPr>
                        <a:t> </a:t>
                      </a:r>
                    </a:p>
                    <a:p>
                      <a:r>
                        <a:rPr lang="en-US" sz="1200" b="0" i="0" dirty="0" smtClean="0">
                          <a:solidFill>
                            <a:srgbClr val="000000"/>
                          </a:solidFill>
                          <a:effectLst/>
                          <a:latin typeface="Times New Roman" panose="02020603050405020304" pitchFamily="18" charset="0"/>
                        </a:rPr>
                        <a:t>*Play a card game with someone you love.</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*Act Out Addition Stories (see attached sheet). </a:t>
                      </a:r>
                    </a:p>
                    <a:p>
                      <a:r>
                        <a:rPr lang="en-US" sz="1200" b="0" i="0" dirty="0" smtClean="0">
                          <a:solidFill>
                            <a:srgbClr val="000000"/>
                          </a:solidFill>
                          <a:effectLst/>
                          <a:latin typeface="Times New Roman" panose="02020603050405020304" pitchFamily="18" charset="0"/>
                        </a:rPr>
                        <a:t>*Play a dice game with someone you love. *</a:t>
                      </a:r>
                      <a:r>
                        <a:rPr lang="en-US" sz="1200" b="0" i="0" dirty="0" err="1" smtClean="0">
                          <a:solidFill>
                            <a:srgbClr val="000000"/>
                          </a:solidFill>
                          <a:effectLst/>
                          <a:latin typeface="Times New Roman" panose="02020603050405020304" pitchFamily="18" charset="0"/>
                        </a:rPr>
                        <a:t>DreamBox</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*Winter Addition (see attached sheet). *</a:t>
                      </a:r>
                      <a:r>
                        <a:rPr lang="en-US" sz="1200" b="0" i="0" dirty="0" err="1" smtClean="0">
                          <a:solidFill>
                            <a:srgbClr val="000000"/>
                          </a:solidFill>
                          <a:effectLst/>
                          <a:latin typeface="Times New Roman" panose="02020603050405020304" pitchFamily="18" charset="0"/>
                        </a:rPr>
                        <a:t>DreamBox</a:t>
                      </a:r>
                      <a:r>
                        <a:rPr lang="en-US" sz="1200" b="0" i="0" smtClean="0">
                          <a:solidFill>
                            <a:srgbClr val="000000"/>
                          </a:solidFill>
                          <a:effectLst/>
                          <a:latin typeface="Times New Roman" panose="02020603050405020304" pitchFamily="18" charset="0"/>
                        </a:rPr>
                        <a:t> </a:t>
                      </a:r>
                    </a:p>
                    <a:p>
                      <a:r>
                        <a:rPr lang="en-US" sz="1200" b="0" i="0" smtClean="0">
                          <a:solidFill>
                            <a:srgbClr val="000000"/>
                          </a:solidFill>
                          <a:effectLst/>
                          <a:latin typeface="Times New Roman" panose="02020603050405020304" pitchFamily="18" charset="0"/>
                        </a:rPr>
                        <a:t>*Play a card game with someone you love.</a:t>
                      </a:r>
                      <a:endParaRPr lang="en-US" sz="1200" dirty="0"/>
                    </a:p>
                  </a:txBody>
                  <a:tcPr/>
                </a:tc>
                <a:extLst>
                  <a:ext uri="{0D108BD9-81ED-4DB2-BD59-A6C34878D82A}">
                    <a16:rowId xmlns:a16="http://schemas.microsoft.com/office/drawing/2014/main" val="656997604"/>
                  </a:ext>
                </a:extLst>
              </a:tr>
            </a:tbl>
          </a:graphicData>
        </a:graphic>
      </p:graphicFrame>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6" name="Picture 5">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pic>
        <p:nvPicPr>
          <p:cNvPr id="8194" name="Picture 2" descr="Grinched Regula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21333" y="1651443"/>
            <a:ext cx="10096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inched Regular">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36135" y="2160810"/>
            <a:ext cx="2343150" cy="49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Literacy at Home with Ms. Bransfield – </a:t>
            </a:r>
            <a:r>
              <a:rPr lang="en-US" sz="1400" b="1" dirty="0" smtClean="0">
                <a:solidFill>
                  <a:schemeClr val="tx1"/>
                </a:solidFill>
              </a:rPr>
              <a:t>Week of January 17 - 21</a:t>
            </a:r>
            <a:endParaRPr lang="en-US" sz="1400" dirty="0">
              <a:solidFill>
                <a:schemeClr val="tx1"/>
              </a:solidFill>
            </a:endParaRPr>
          </a:p>
          <a:p>
            <a:r>
              <a:rPr lang="en-US" sz="1400" dirty="0">
                <a:solidFill>
                  <a:schemeClr val="tx1"/>
                </a:solidFill>
              </a:rPr>
              <a:t>Hi boys and girls! I miss you all! </a:t>
            </a:r>
            <a:r>
              <a:rPr lang="en-US" sz="1400" dirty="0" smtClean="0">
                <a:solidFill>
                  <a:schemeClr val="tx1"/>
                </a:solidFill>
              </a:rPr>
              <a:t>Here </a:t>
            </a:r>
            <a:r>
              <a:rPr lang="en-US" sz="1400" dirty="0">
                <a:solidFill>
                  <a:schemeClr val="tx1"/>
                </a:solidFill>
              </a:rPr>
              <a:t>are your Literacy activities for </a:t>
            </a:r>
            <a:r>
              <a:rPr lang="en-US" sz="1400" dirty="0" smtClean="0">
                <a:solidFill>
                  <a:schemeClr val="tx1"/>
                </a:solidFill>
              </a:rPr>
              <a:t>this week.</a:t>
            </a:r>
            <a:endParaRPr lang="en-US" sz="1400" dirty="0">
              <a:solidFill>
                <a:schemeClr val="tx1"/>
              </a:solidFill>
            </a:endParaRPr>
          </a:p>
          <a:p>
            <a:r>
              <a:rPr lang="en-US" sz="1400" dirty="0">
                <a:solidFill>
                  <a:schemeClr val="tx1"/>
                </a:solidFill>
              </a:rPr>
              <a:t> </a:t>
            </a:r>
          </a:p>
          <a:p>
            <a:r>
              <a:rPr lang="en-US" sz="1400" b="1" dirty="0">
                <a:solidFill>
                  <a:schemeClr val="tx1"/>
                </a:solidFill>
              </a:rPr>
              <a:t>Listen to Reading:</a:t>
            </a:r>
            <a:r>
              <a:rPr lang="en-US" sz="1400" dirty="0">
                <a:solidFill>
                  <a:schemeClr val="tx1"/>
                </a:solidFill>
              </a:rPr>
              <a:t>  Listen to a RAZ-Kids book or a Storyline Online book </a:t>
            </a:r>
            <a:r>
              <a:rPr lang="en-US" sz="1400" u="sng" dirty="0">
                <a:solidFill>
                  <a:schemeClr val="tx1"/>
                </a:solidFill>
              </a:rPr>
              <a:t>each day</a:t>
            </a:r>
            <a:r>
              <a:rPr lang="en-US" sz="1400" dirty="0">
                <a:solidFill>
                  <a:schemeClr val="tx1"/>
                </a:solidFill>
              </a:rPr>
              <a:t>.  </a:t>
            </a:r>
            <a:r>
              <a:rPr lang="en-US" sz="1400" b="1" dirty="0" smtClean="0">
                <a:solidFill>
                  <a:schemeClr val="tx1"/>
                </a:solidFill>
              </a:rPr>
              <a:t>Do a “Five-Finger Retell” for a grown-up (see handout in home learning packet ) after each book.</a:t>
            </a:r>
          </a:p>
          <a:p>
            <a:endParaRPr lang="en-US" sz="1400" dirty="0">
              <a:solidFill>
                <a:schemeClr val="tx1"/>
              </a:solidFill>
            </a:endParaRPr>
          </a:p>
          <a:p>
            <a:r>
              <a:rPr lang="en-US" sz="1400" b="1" dirty="0">
                <a:solidFill>
                  <a:schemeClr val="tx1"/>
                </a:solidFill>
              </a:rPr>
              <a:t>Read to Yourself:  </a:t>
            </a:r>
            <a:r>
              <a:rPr lang="en-US" sz="1400" dirty="0" smtClean="0">
                <a:solidFill>
                  <a:schemeClr val="tx1"/>
                </a:solidFill>
              </a:rPr>
              <a:t>Once you’ve finished listening to your RAZ-Kids book </a:t>
            </a:r>
            <a:r>
              <a:rPr lang="en-US" sz="1400" u="sng" dirty="0" smtClean="0">
                <a:solidFill>
                  <a:schemeClr val="tx1"/>
                </a:solidFill>
              </a:rPr>
              <a:t>each day</a:t>
            </a:r>
            <a:r>
              <a:rPr lang="en-US" sz="1400" dirty="0" smtClean="0">
                <a:solidFill>
                  <a:schemeClr val="tx1"/>
                </a:solidFill>
              </a:rPr>
              <a:t>, read it to yourself.  Don’t forget to try the quiz when you’re done!  </a:t>
            </a:r>
            <a:r>
              <a:rPr lang="en-US" sz="1400" b="1" dirty="0" smtClean="0">
                <a:solidFill>
                  <a:schemeClr val="tx1"/>
                </a:solidFill>
              </a:rPr>
              <a:t>Remember</a:t>
            </a:r>
            <a:r>
              <a:rPr lang="en-US" sz="1400" b="1" dirty="0">
                <a:solidFill>
                  <a:schemeClr val="tx1"/>
                </a:solidFill>
              </a:rPr>
              <a:t>, no Robot Reading</a:t>
            </a:r>
            <a:r>
              <a:rPr lang="en-US" sz="1400" dirty="0" smtClean="0">
                <a:solidFill>
                  <a:schemeClr val="tx1"/>
                </a:solidFill>
              </a:rPr>
              <a:t>!</a:t>
            </a:r>
          </a:p>
          <a:p>
            <a:endParaRPr lang="en-US" sz="1400" dirty="0">
              <a:solidFill>
                <a:schemeClr val="tx1"/>
              </a:solidFill>
            </a:endParaRPr>
          </a:p>
          <a:p>
            <a:r>
              <a:rPr lang="en-US" sz="1400" b="1" dirty="0">
                <a:solidFill>
                  <a:schemeClr val="tx1"/>
                </a:solidFill>
              </a:rPr>
              <a:t>Read to Someone Else</a:t>
            </a:r>
            <a:r>
              <a:rPr lang="en-US" sz="1400" dirty="0">
                <a:solidFill>
                  <a:schemeClr val="tx1"/>
                </a:solidFill>
              </a:rPr>
              <a:t>:  Once you’ve finished practicing your RAZ-Kids book, read it to a </a:t>
            </a:r>
            <a:r>
              <a:rPr lang="en-US" sz="1400" dirty="0" smtClean="0">
                <a:solidFill>
                  <a:schemeClr val="tx1"/>
                </a:solidFill>
              </a:rPr>
              <a:t>grown-up </a:t>
            </a:r>
            <a:r>
              <a:rPr lang="en-US" sz="1400" u="sng" dirty="0" smtClean="0">
                <a:solidFill>
                  <a:schemeClr val="tx1"/>
                </a:solidFill>
              </a:rPr>
              <a:t>each day</a:t>
            </a:r>
            <a:r>
              <a:rPr lang="en-US" sz="1400" dirty="0" smtClean="0">
                <a:solidFill>
                  <a:schemeClr val="tx1"/>
                </a:solidFill>
              </a:rPr>
              <a:t>!</a:t>
            </a:r>
          </a:p>
          <a:p>
            <a:endParaRPr lang="en-US" sz="1400" dirty="0">
              <a:solidFill>
                <a:schemeClr val="tx1"/>
              </a:solidFill>
            </a:endParaRPr>
          </a:p>
          <a:p>
            <a:r>
              <a:rPr lang="en-US" sz="1400" b="1" dirty="0">
                <a:solidFill>
                  <a:schemeClr val="tx1"/>
                </a:solidFill>
              </a:rPr>
              <a:t>Word Work:  </a:t>
            </a:r>
            <a:endParaRPr lang="en-US" sz="1400" b="1" dirty="0" smtClean="0">
              <a:solidFill>
                <a:schemeClr val="tx1"/>
              </a:solidFill>
            </a:endParaRPr>
          </a:p>
          <a:p>
            <a:r>
              <a:rPr lang="en-US" sz="1400" b="1" dirty="0" smtClean="0">
                <a:solidFill>
                  <a:schemeClr val="tx1"/>
                </a:solidFill>
              </a:rPr>
              <a:t>Monday) </a:t>
            </a:r>
            <a:r>
              <a:rPr lang="en-US" sz="1400" dirty="0">
                <a:solidFill>
                  <a:schemeClr val="tx1"/>
                </a:solidFill>
              </a:rPr>
              <a:t>Go to Spelling City and click on the </a:t>
            </a:r>
            <a:r>
              <a:rPr lang="en-US" sz="1400" b="1" dirty="0" smtClean="0">
                <a:solidFill>
                  <a:schemeClr val="tx1"/>
                </a:solidFill>
              </a:rPr>
              <a:t>–</a:t>
            </a:r>
            <a:r>
              <a:rPr lang="en-US" sz="1400" b="1" dirty="0" err="1" smtClean="0">
                <a:solidFill>
                  <a:schemeClr val="tx1"/>
                </a:solidFill>
              </a:rPr>
              <a:t>est</a:t>
            </a:r>
            <a:r>
              <a:rPr lang="en-US" sz="1400" b="1" dirty="0" smtClean="0">
                <a:solidFill>
                  <a:schemeClr val="tx1"/>
                </a:solidFill>
              </a:rPr>
              <a:t> words (best, nest, rest, test, west).  </a:t>
            </a:r>
            <a:r>
              <a:rPr lang="en-US" sz="1400" b="1" dirty="0">
                <a:solidFill>
                  <a:schemeClr val="tx1"/>
                </a:solidFill>
              </a:rPr>
              <a:t>These are your words for this week.</a:t>
            </a:r>
            <a:r>
              <a:rPr lang="en-US" sz="1400" dirty="0">
                <a:solidFill>
                  <a:schemeClr val="tx1"/>
                </a:solidFill>
              </a:rPr>
              <a:t>  Try some games!  Practice spelling them. </a:t>
            </a:r>
            <a:endParaRPr lang="en-US" sz="1400" dirty="0" smtClean="0">
              <a:solidFill>
                <a:schemeClr val="tx1"/>
              </a:solidFill>
            </a:endParaRPr>
          </a:p>
          <a:p>
            <a:r>
              <a:rPr lang="en-US" sz="1400" b="1" dirty="0" smtClean="0">
                <a:solidFill>
                  <a:schemeClr val="tx1"/>
                </a:solidFill>
              </a:rPr>
              <a:t>Tuesday) </a:t>
            </a:r>
            <a:r>
              <a:rPr lang="en-US" sz="1400" dirty="0">
                <a:solidFill>
                  <a:schemeClr val="tx1"/>
                </a:solidFill>
              </a:rPr>
              <a:t>Syllables </a:t>
            </a:r>
            <a:r>
              <a:rPr lang="en-US" sz="1400" dirty="0">
                <a:solidFill>
                  <a:schemeClr val="tx1"/>
                </a:solidFill>
                <a:hlinkClick r:id="rId3"/>
              </a:rPr>
              <a:t>https://</a:t>
            </a:r>
            <a:r>
              <a:rPr lang="en-US" sz="1400" dirty="0" smtClean="0">
                <a:solidFill>
                  <a:schemeClr val="tx1"/>
                </a:solidFill>
                <a:hlinkClick r:id="rId3"/>
              </a:rPr>
              <a:t>www.youtube.com/watch?v=HKxAjCqc3wU</a:t>
            </a:r>
            <a:endParaRPr lang="en-US" sz="1400" dirty="0" smtClean="0">
              <a:solidFill>
                <a:schemeClr val="tx1"/>
              </a:solidFill>
            </a:endParaRPr>
          </a:p>
          <a:p>
            <a:r>
              <a:rPr lang="en-US" sz="1400" b="1" dirty="0" smtClean="0">
                <a:solidFill>
                  <a:schemeClr val="tx1"/>
                </a:solidFill>
              </a:rPr>
              <a:t>Wednesday) </a:t>
            </a:r>
            <a:r>
              <a:rPr lang="en-US" sz="1400" dirty="0">
                <a:solidFill>
                  <a:schemeClr val="tx1"/>
                </a:solidFill>
              </a:rPr>
              <a:t>Have fun playing Squiggle Park!  </a:t>
            </a:r>
            <a:endParaRPr lang="en-US" sz="1400" dirty="0" smtClean="0">
              <a:solidFill>
                <a:schemeClr val="tx1"/>
              </a:solidFill>
            </a:endParaRPr>
          </a:p>
          <a:p>
            <a:r>
              <a:rPr lang="en-US" sz="1400" b="1" dirty="0" smtClean="0">
                <a:solidFill>
                  <a:schemeClr val="tx1"/>
                </a:solidFill>
              </a:rPr>
              <a:t>Thursday)</a:t>
            </a:r>
            <a:r>
              <a:rPr lang="en-US" sz="1400" dirty="0" smtClean="0">
                <a:solidFill>
                  <a:schemeClr val="tx1"/>
                </a:solidFill>
              </a:rPr>
              <a:t> </a:t>
            </a:r>
            <a:r>
              <a:rPr lang="en-US" sz="1400" dirty="0">
                <a:solidFill>
                  <a:schemeClr val="tx1"/>
                </a:solidFill>
              </a:rPr>
              <a:t>Show your grownups how neatly you can print by practicing writing your spelling words (see sheet in home packet</a:t>
            </a:r>
            <a:r>
              <a:rPr lang="en-US" sz="1400" dirty="0" smtClean="0">
                <a:solidFill>
                  <a:schemeClr val="tx1"/>
                </a:solidFill>
              </a:rPr>
              <a:t>).</a:t>
            </a:r>
          </a:p>
          <a:p>
            <a:r>
              <a:rPr lang="en-US" sz="1400" b="1" dirty="0" smtClean="0">
                <a:solidFill>
                  <a:schemeClr val="tx1"/>
                </a:solidFill>
              </a:rPr>
              <a:t>Friday)</a:t>
            </a:r>
            <a:r>
              <a:rPr lang="en-US" sz="1400" dirty="0" smtClean="0">
                <a:solidFill>
                  <a:schemeClr val="tx1"/>
                </a:solidFill>
              </a:rPr>
              <a:t> Nouns and verbs (videos)</a:t>
            </a:r>
          </a:p>
          <a:p>
            <a:r>
              <a:rPr lang="en-US" sz="1400" dirty="0">
                <a:solidFill>
                  <a:schemeClr val="tx1"/>
                </a:solidFill>
              </a:rPr>
              <a:t>Nouns </a:t>
            </a:r>
            <a:r>
              <a:rPr lang="en-US" sz="1400" dirty="0">
                <a:solidFill>
                  <a:schemeClr val="tx1"/>
                </a:solidFill>
                <a:hlinkClick r:id="rId4"/>
              </a:rPr>
              <a:t>https://</a:t>
            </a:r>
            <a:r>
              <a:rPr lang="en-US" sz="1400" dirty="0" smtClean="0">
                <a:solidFill>
                  <a:schemeClr val="tx1"/>
                </a:solidFill>
                <a:hlinkClick r:id="rId4"/>
              </a:rPr>
              <a:t>www.youtube.com/watch?v=9cu7C07pNbA</a:t>
            </a:r>
            <a:endParaRPr lang="en-US" sz="1400" dirty="0" smtClean="0">
              <a:solidFill>
                <a:schemeClr val="tx1"/>
              </a:solidFill>
            </a:endParaRPr>
          </a:p>
          <a:p>
            <a:r>
              <a:rPr lang="en-US" sz="1400" dirty="0">
                <a:solidFill>
                  <a:schemeClr val="tx1"/>
                </a:solidFill>
              </a:rPr>
              <a:t>Verbs </a:t>
            </a:r>
            <a:r>
              <a:rPr lang="en-US" sz="1400" dirty="0">
                <a:solidFill>
                  <a:schemeClr val="tx1"/>
                </a:solidFill>
                <a:hlinkClick r:id="rId5"/>
              </a:rPr>
              <a:t>https://</a:t>
            </a:r>
            <a:r>
              <a:rPr lang="en-US" sz="1400" dirty="0" smtClean="0">
                <a:solidFill>
                  <a:schemeClr val="tx1"/>
                </a:solidFill>
                <a:hlinkClick r:id="rId5"/>
              </a:rPr>
              <a:t>www.youtube.com/watch?v=j3EYciNco58</a:t>
            </a:r>
            <a:endParaRPr lang="en-US" sz="1400" dirty="0" smtClean="0">
              <a:solidFill>
                <a:schemeClr val="tx1"/>
              </a:solidFill>
            </a:endParaRPr>
          </a:p>
          <a:p>
            <a:endParaRPr lang="en-US" sz="1400" dirty="0" smtClean="0">
              <a:solidFill>
                <a:schemeClr val="tx1"/>
              </a:solidFill>
            </a:endParaRPr>
          </a:p>
          <a:p>
            <a:r>
              <a:rPr lang="en-US" sz="1400" b="1" dirty="0" smtClean="0">
                <a:solidFill>
                  <a:schemeClr val="tx1"/>
                </a:solidFill>
              </a:rPr>
              <a:t>Work </a:t>
            </a:r>
            <a:r>
              <a:rPr lang="en-US" sz="1400" b="1" dirty="0">
                <a:solidFill>
                  <a:schemeClr val="tx1"/>
                </a:solidFill>
              </a:rPr>
              <a:t>on Writing:  </a:t>
            </a:r>
            <a:r>
              <a:rPr lang="en-US" sz="1400" dirty="0" smtClean="0">
                <a:solidFill>
                  <a:schemeClr val="tx1"/>
                </a:solidFill>
              </a:rPr>
              <a:t>Each day you will have a writing assignment (see the booklet in home packet).  Use the word wall in your home packet.  Try to include at least five details.  Don’t forget your </a:t>
            </a:r>
            <a:r>
              <a:rPr lang="en-US" sz="1400" b="1" dirty="0" smtClean="0">
                <a:solidFill>
                  <a:schemeClr val="tx1"/>
                </a:solidFill>
              </a:rPr>
              <a:t>end punctuation and capital letters</a:t>
            </a:r>
            <a:r>
              <a:rPr lang="en-US" sz="1400" dirty="0" smtClean="0">
                <a:solidFill>
                  <a:schemeClr val="tx1"/>
                </a:solidFill>
              </a:rPr>
              <a:t>.</a:t>
            </a:r>
            <a:endParaRPr lang="en-US" sz="1400" dirty="0">
              <a:solidFill>
                <a:schemeClr val="tx1"/>
              </a:solidFill>
            </a:endParaRPr>
          </a:p>
        </p:txBody>
      </p:sp>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9954D-C66D-43BB-8D18-E1708C8D3347}">
  <ds:schemaRefs>
    <ds:schemaRef ds:uri="http://schemas.microsoft.com/sharepoint/v3/contenttype/forms"/>
  </ds:schemaRefs>
</ds:datastoreItem>
</file>

<file path=customXml/itemProps2.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7D012A-384D-4BF7-880A-AC1ED23EF4FD}">
  <ds:schemaRefs>
    <ds:schemaRef ds:uri="http://schemas.microsoft.com/office/2006/documentManagement/types"/>
    <ds:schemaRef ds:uri="http://purl.org/dc/elements/1.1/"/>
    <ds:schemaRef ds:uri="http://schemas.microsoft.com/office/2006/metadata/properties"/>
    <ds:schemaRef ds:uri="41cffffa-8dd5-4313-8dd0-b34bdcf68c09"/>
    <ds:schemaRef ds:uri="http://purl.org/dc/terms/"/>
    <ds:schemaRef ds:uri="http://schemas.openxmlformats.org/package/2006/metadata/core-properties"/>
    <ds:schemaRef ds:uri="717987ee-c82c-4776-b480-5ff807c8c756"/>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8113</TotalTime>
  <Words>1614</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86</cp:revision>
  <dcterms:created xsi:type="dcterms:W3CDTF">2020-10-09T16:44:27Z</dcterms:created>
  <dcterms:modified xsi:type="dcterms:W3CDTF">2022-01-10T17:27:07Z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